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8288000" cy="10287000"/>
  <p:notesSz cx="6858000" cy="9144000"/>
  <p:embeddedFontLst>
    <p:embeddedFont>
      <p:font typeface="Inter" panose="020B0502030000000004" pitchFamily="34" charset="0"/>
      <p:regular r:id="rId17"/>
    </p:embeddedFont>
    <p:embeddedFont>
      <p:font typeface="Inter Bold" panose="020B0802030000000004" pitchFamily="34" charset="0"/>
      <p:regular r:id="rId18"/>
      <p:bold r:id="rId19"/>
    </p:embeddedFont>
    <p:embeddedFont>
      <p:font typeface="League Spartan" pitchFamily="2" charset="77"/>
      <p:regular r:id="rId20"/>
      <p:bold r:id="rId21"/>
    </p:embeddedFont>
    <p:embeddedFont>
      <p:font typeface="Open Sans" panose="020B0606030504020204" pitchFamily="34" charset="0"/>
      <p:regular r:id="rId22"/>
      <p:bold r:id="rId23"/>
    </p:embeddedFont>
    <p:embeddedFont>
      <p:font typeface="Open Sans Bold" pitchFamily="2" charset="0"/>
      <p:regular r:id="rId24"/>
      <p:bold r:id="rId25"/>
    </p:embeddedFont>
    <p:embeddedFont>
      <p:font typeface="Open Sans Italics" pitchFamily="2" charset="0"/>
      <p:regular r:id="rId26"/>
      <p:italic r:id="rId27"/>
    </p:embeddedFont>
    <p:embeddedFont>
      <p:font typeface="Open Sans Medium" pitchFamily="2" charset="0"/>
      <p:regular r:id="rId28"/>
    </p:embeddedFont>
    <p:embeddedFont>
      <p:font typeface="Poppins" pitchFamily="2" charset="77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6" autoAdjust="0"/>
  </p:normalViewPr>
  <p:slideViewPr>
    <p:cSldViewPr>
      <p:cViewPr varScale="1">
        <p:scale>
          <a:sx n="69" d="100"/>
          <a:sy n="69" d="100"/>
        </p:scale>
        <p:origin x="256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2.png"/><Relationship Id="rId4" Type="http://schemas.openxmlformats.org/officeDocument/2006/relationships/image" Target="../media/image34.svg"/><Relationship Id="rId9" Type="http://schemas.openxmlformats.org/officeDocument/2006/relationships/image" Target="../media/image38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svg"/><Relationship Id="rId17" Type="http://schemas.openxmlformats.org/officeDocument/2006/relationships/image" Target="../media/image2.png"/><Relationship Id="rId2" Type="http://schemas.openxmlformats.org/officeDocument/2006/relationships/image" Target="../media/image1.png"/><Relationship Id="rId16" Type="http://schemas.openxmlformats.org/officeDocument/2006/relationships/image" Target="../media/image5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sv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svg"/><Relationship Id="rId4" Type="http://schemas.openxmlformats.org/officeDocument/2006/relationships/image" Target="../media/image40.svg"/><Relationship Id="rId9" Type="http://schemas.openxmlformats.org/officeDocument/2006/relationships/image" Target="../media/image45.png"/><Relationship Id="rId14" Type="http://schemas.openxmlformats.org/officeDocument/2006/relationships/image" Target="../media/image50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svg"/><Relationship Id="rId7" Type="http://schemas.openxmlformats.org/officeDocument/2006/relationships/image" Target="../media/image54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2.png"/><Relationship Id="rId5" Type="http://schemas.openxmlformats.org/officeDocument/2006/relationships/image" Target="../media/image44.svg"/><Relationship Id="rId10" Type="http://schemas.openxmlformats.org/officeDocument/2006/relationships/image" Target="../media/image1.png"/><Relationship Id="rId4" Type="http://schemas.openxmlformats.org/officeDocument/2006/relationships/image" Target="../media/image43.png"/><Relationship Id="rId9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11" Type="http://schemas.openxmlformats.org/officeDocument/2006/relationships/image" Target="../media/image23.png"/><Relationship Id="rId5" Type="http://schemas.openxmlformats.org/officeDocument/2006/relationships/image" Target="../media/image6.png"/><Relationship Id="rId10" Type="http://schemas.openxmlformats.org/officeDocument/2006/relationships/image" Target="../media/image22.svg"/><Relationship Id="rId4" Type="http://schemas.openxmlformats.org/officeDocument/2006/relationships/image" Target="../media/image18.sv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png"/><Relationship Id="rId7" Type="http://schemas.openxmlformats.org/officeDocument/2006/relationships/image" Target="../media/image2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679602">
            <a:off x="-3512583" y="8285912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6"/>
                </a:lnTo>
                <a:lnTo>
                  <a:pt x="0" y="126669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1560187">
            <a:off x="-7058319" y="2677894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7"/>
                </a:lnTo>
                <a:lnTo>
                  <a:pt x="0" y="126669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2561571" y="8089272"/>
            <a:ext cx="5245100" cy="10489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136"/>
              </a:lnSpc>
            </a:pPr>
            <a:r>
              <a:rPr lang="en-US" sz="2954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Anil Chandrupatla</a:t>
            </a:r>
          </a:p>
          <a:p>
            <a:pPr algn="r">
              <a:lnSpc>
                <a:spcPts val="4136"/>
              </a:lnSpc>
              <a:spcBef>
                <a:spcPct val="0"/>
              </a:spcBef>
            </a:pPr>
            <a:r>
              <a:rPr lang="en-US" sz="2954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Founder &amp; CEO, Litewave AI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sp>
        <p:nvSpPr>
          <p:cNvPr id="6" name="Freeform 6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1028700" y="4321952"/>
            <a:ext cx="5919994" cy="861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088"/>
              </a:lnSpc>
              <a:spcBef>
                <a:spcPct val="0"/>
              </a:spcBef>
            </a:pPr>
            <a:r>
              <a:rPr lang="en-US" sz="5063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THE VISION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028700" y="5114291"/>
            <a:ext cx="16132144" cy="1120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100"/>
              </a:lnSpc>
              <a:spcBef>
                <a:spcPct val="0"/>
              </a:spcBef>
            </a:pPr>
            <a:r>
              <a:rPr lang="en-US" sz="6500">
                <a:solidFill>
                  <a:srgbClr val="48B4F8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FROM DARK DATA TO AI-READY GMP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6132379">
            <a:off x="11615179" y="-196598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6"/>
                </a:lnTo>
                <a:lnTo>
                  <a:pt x="0" y="126669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-4437250">
            <a:off x="10505590" y="3715309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6"/>
                </a:lnTo>
                <a:lnTo>
                  <a:pt x="0" y="126669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849579" y="636842"/>
            <a:ext cx="15755362" cy="2105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Use Case: Intelligent Batch Review &amp; Release</a:t>
            </a:r>
          </a:p>
        </p:txBody>
      </p:sp>
      <p:sp>
        <p:nvSpPr>
          <p:cNvPr id="5" name="Freeform 5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2819157" y="99000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849579" y="2789492"/>
            <a:ext cx="8294421" cy="403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0"/>
              </a:lnSpc>
            </a:pPr>
            <a:r>
              <a:rPr lang="en-US" sz="3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From “Sampling &amp; Trust” to “100% Verification”</a:t>
            </a:r>
          </a:p>
        </p:txBody>
      </p:sp>
      <p:sp>
        <p:nvSpPr>
          <p:cNvPr id="8" name="Freeform 8"/>
          <p:cNvSpPr/>
          <p:nvPr/>
        </p:nvSpPr>
        <p:spPr>
          <a:xfrm>
            <a:off x="849579" y="3471008"/>
            <a:ext cx="3344984" cy="3344984"/>
          </a:xfrm>
          <a:custGeom>
            <a:avLst/>
            <a:gdLst/>
            <a:ahLst/>
            <a:cxnLst/>
            <a:rect l="l" t="t" r="r" b="b"/>
            <a:pathLst>
              <a:path w="3344984" h="3344984">
                <a:moveTo>
                  <a:pt x="0" y="0"/>
                </a:moveTo>
                <a:lnTo>
                  <a:pt x="3344983" y="0"/>
                </a:lnTo>
                <a:lnTo>
                  <a:pt x="3344983" y="3344984"/>
                </a:lnTo>
                <a:lnTo>
                  <a:pt x="0" y="33449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8727259" y="2880312"/>
            <a:ext cx="4020975" cy="4020975"/>
          </a:xfrm>
          <a:custGeom>
            <a:avLst/>
            <a:gdLst/>
            <a:ahLst/>
            <a:cxnLst/>
            <a:rect l="l" t="t" r="r" b="b"/>
            <a:pathLst>
              <a:path w="4020975" h="4020975">
                <a:moveTo>
                  <a:pt x="0" y="0"/>
                </a:moveTo>
                <a:lnTo>
                  <a:pt x="4020975" y="0"/>
                </a:lnTo>
                <a:lnTo>
                  <a:pt x="4020975" y="4020975"/>
                </a:lnTo>
                <a:lnTo>
                  <a:pt x="0" y="402097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0" name="Group 10"/>
          <p:cNvGrpSpPr/>
          <p:nvPr/>
        </p:nvGrpSpPr>
        <p:grpSpPr>
          <a:xfrm>
            <a:off x="982367" y="6301004"/>
            <a:ext cx="6424391" cy="3627659"/>
            <a:chOff x="0" y="0"/>
            <a:chExt cx="8565855" cy="4836879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8565855" cy="4836879"/>
              <a:chOff x="0" y="0"/>
              <a:chExt cx="1889847" cy="106714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1889847" cy="1067140"/>
              </a:xfrm>
              <a:custGeom>
                <a:avLst/>
                <a:gdLst/>
                <a:ahLst/>
                <a:cxnLst/>
                <a:rect l="l" t="t" r="r" b="b"/>
                <a:pathLst>
                  <a:path w="1889847" h="1067140">
                    <a:moveTo>
                      <a:pt x="33742" y="0"/>
                    </a:moveTo>
                    <a:lnTo>
                      <a:pt x="1856105" y="0"/>
                    </a:lnTo>
                    <a:cubicBezTo>
                      <a:pt x="1865054" y="0"/>
                      <a:pt x="1873637" y="3555"/>
                      <a:pt x="1879965" y="9883"/>
                    </a:cubicBezTo>
                    <a:cubicBezTo>
                      <a:pt x="1886292" y="16211"/>
                      <a:pt x="1889847" y="24793"/>
                      <a:pt x="1889847" y="33742"/>
                    </a:cubicBezTo>
                    <a:lnTo>
                      <a:pt x="1889847" y="1033397"/>
                    </a:lnTo>
                    <a:cubicBezTo>
                      <a:pt x="1889847" y="1052033"/>
                      <a:pt x="1874740" y="1067140"/>
                      <a:pt x="1856105" y="1067140"/>
                    </a:cubicBezTo>
                    <a:lnTo>
                      <a:pt x="33742" y="1067140"/>
                    </a:lnTo>
                    <a:cubicBezTo>
                      <a:pt x="15107" y="1067140"/>
                      <a:pt x="0" y="1052033"/>
                      <a:pt x="0" y="1033397"/>
                    </a:cubicBezTo>
                    <a:lnTo>
                      <a:pt x="0" y="33742"/>
                    </a:lnTo>
                    <a:cubicBezTo>
                      <a:pt x="0" y="15107"/>
                      <a:pt x="15107" y="0"/>
                      <a:pt x="33742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TextBox 13"/>
              <p:cNvSpPr txBox="1"/>
              <p:nvPr/>
            </p:nvSpPr>
            <p:spPr>
              <a:xfrm>
                <a:off x="0" y="19050"/>
                <a:ext cx="1889847" cy="1048090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14" name="TextBox 14"/>
            <p:cNvSpPr txBox="1"/>
            <p:nvPr/>
          </p:nvSpPr>
          <p:spPr>
            <a:xfrm>
              <a:off x="411695" y="327251"/>
              <a:ext cx="7470158" cy="4438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20"/>
                </a:lnSpc>
              </a:pPr>
              <a:r>
                <a:rPr lang="en-US" sz="2327" b="1" spc="-97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Before: The Manual Bottleneck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411695" y="1099211"/>
              <a:ext cx="7470158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Process: </a:t>
              </a:r>
            </a:p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Human review of paper BPRs &amp; siloed LIMS data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411695" y="2022606"/>
              <a:ext cx="7470158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Coverage:</a:t>
              </a:r>
            </a:p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Random sampling (10%-20% of data points).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411695" y="2947674"/>
              <a:ext cx="7470158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Risk:</a:t>
              </a:r>
            </a:p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“Fatigue Blindness” (Missing peaks, wrong merges)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411695" y="3872742"/>
              <a:ext cx="7470158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Time: </a:t>
              </a:r>
            </a:p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5-10 Days per Batch.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9017316" y="6215302"/>
            <a:ext cx="6424391" cy="3627659"/>
            <a:chOff x="0" y="0"/>
            <a:chExt cx="1889847" cy="106714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889847" cy="1067140"/>
            </a:xfrm>
            <a:custGeom>
              <a:avLst/>
              <a:gdLst/>
              <a:ahLst/>
              <a:cxnLst/>
              <a:rect l="l" t="t" r="r" b="b"/>
              <a:pathLst>
                <a:path w="1889847" h="1067140">
                  <a:moveTo>
                    <a:pt x="33742" y="0"/>
                  </a:moveTo>
                  <a:lnTo>
                    <a:pt x="1856105" y="0"/>
                  </a:lnTo>
                  <a:cubicBezTo>
                    <a:pt x="1865054" y="0"/>
                    <a:pt x="1873637" y="3555"/>
                    <a:pt x="1879965" y="9883"/>
                  </a:cubicBezTo>
                  <a:cubicBezTo>
                    <a:pt x="1886292" y="16211"/>
                    <a:pt x="1889847" y="24793"/>
                    <a:pt x="1889847" y="33742"/>
                  </a:cubicBezTo>
                  <a:lnTo>
                    <a:pt x="1889847" y="1033397"/>
                  </a:lnTo>
                  <a:cubicBezTo>
                    <a:pt x="1889847" y="1052033"/>
                    <a:pt x="1874740" y="1067140"/>
                    <a:pt x="1856105" y="1067140"/>
                  </a:cubicBezTo>
                  <a:lnTo>
                    <a:pt x="33742" y="1067140"/>
                  </a:lnTo>
                  <a:cubicBezTo>
                    <a:pt x="15107" y="1067140"/>
                    <a:pt x="0" y="1052033"/>
                    <a:pt x="0" y="1033397"/>
                  </a:cubicBezTo>
                  <a:lnTo>
                    <a:pt x="0" y="33742"/>
                  </a:lnTo>
                  <a:cubicBezTo>
                    <a:pt x="0" y="15107"/>
                    <a:pt x="15107" y="0"/>
                    <a:pt x="33742" y="0"/>
                  </a:cubicBezTo>
                  <a:close/>
                </a:path>
              </a:pathLst>
            </a:custGeom>
            <a:solidFill>
              <a:srgbClr val="48B4F8">
                <a:alpha val="14902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19050"/>
              <a:ext cx="1889847" cy="1048090"/>
            </a:xfrm>
            <a:prstGeom prst="rect">
              <a:avLst/>
            </a:prstGeom>
          </p:spPr>
          <p:txBody>
            <a:bodyPr lIns="45482" tIns="45482" rIns="45482" bIns="45482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9326087" y="6467884"/>
            <a:ext cx="5602619" cy="325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20"/>
              </a:lnSpc>
            </a:pPr>
            <a:r>
              <a:rPr lang="en-US" sz="2327" b="1" spc="-9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After: The AI Co-Pilot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9326087" y="7049235"/>
            <a:ext cx="5779878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72"/>
              </a:lnSpc>
            </a:pPr>
            <a:r>
              <a:rPr lang="en-US" sz="1800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Process: </a:t>
            </a:r>
          </a:p>
          <a:p>
            <a:pPr algn="l">
              <a:lnSpc>
                <a:spcPts val="1872"/>
              </a:lnSpc>
            </a:pPr>
            <a:r>
              <a:rPr lang="en-US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AI Agents validate 100% of entries against MBR/SOPs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326087" y="7741781"/>
            <a:ext cx="5602619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72"/>
              </a:lnSpc>
            </a:pPr>
            <a:r>
              <a:rPr lang="en-US" sz="1800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Coverage:</a:t>
            </a:r>
          </a:p>
          <a:p>
            <a:pPr algn="l">
              <a:lnSpc>
                <a:spcPts val="1872"/>
              </a:lnSpc>
            </a:pPr>
            <a:r>
              <a:rPr lang="en-US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100% of data points (Every log, every limit).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9326087" y="8435582"/>
            <a:ext cx="5602619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72"/>
              </a:lnSpc>
            </a:pPr>
            <a:r>
              <a:rPr lang="en-US" sz="1800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Risk:</a:t>
            </a:r>
          </a:p>
          <a:p>
            <a:pPr algn="l">
              <a:lnSpc>
                <a:spcPts val="1872"/>
              </a:lnSpc>
            </a:pPr>
            <a:r>
              <a:rPr lang="en-US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Zero (Ai flags </a:t>
            </a:r>
            <a:r>
              <a:rPr lang="en-US" sz="1800" i="1">
                <a:solidFill>
                  <a:srgbClr val="FFFFFF"/>
                </a:solidFill>
                <a:latin typeface="Open Sans Italics"/>
                <a:ea typeface="Open Sans Italics"/>
                <a:cs typeface="Open Sans Italics"/>
                <a:sym typeface="Open Sans Italics"/>
              </a:rPr>
              <a:t>every</a:t>
            </a:r>
            <a:r>
              <a:rPr lang="en-US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deviation for human decision)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326087" y="9129383"/>
            <a:ext cx="5602619" cy="4556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72"/>
              </a:lnSpc>
            </a:pPr>
            <a:r>
              <a:rPr lang="en-US" sz="1800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Time: </a:t>
            </a:r>
          </a:p>
          <a:p>
            <a:pPr algn="l">
              <a:lnSpc>
                <a:spcPts val="1872"/>
              </a:lnSpc>
            </a:pPr>
            <a:r>
              <a:rPr lang="en-US" sz="1800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&lt;</a:t>
            </a:r>
            <a:r>
              <a:rPr lang="en-US" sz="18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1 Hour per Batch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689368" y="4235586"/>
            <a:ext cx="5874286" cy="119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799"/>
              </a:lnSpc>
              <a:spcBef>
                <a:spcPct val="0"/>
              </a:spcBef>
            </a:pPr>
            <a:r>
              <a:rPr lang="en-US" sz="6999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The Results</a:t>
            </a:r>
          </a:p>
        </p:txBody>
      </p:sp>
      <p:sp>
        <p:nvSpPr>
          <p:cNvPr id="3" name="Freeform 3"/>
          <p:cNvSpPr/>
          <p:nvPr/>
        </p:nvSpPr>
        <p:spPr>
          <a:xfrm rot="-8441780">
            <a:off x="7724834" y="-10212889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5" y="0"/>
                </a:lnTo>
                <a:lnTo>
                  <a:pt x="27838335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587501">
            <a:off x="-6355514" y="8172404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5" name="Group 5"/>
          <p:cNvGrpSpPr/>
          <p:nvPr/>
        </p:nvGrpSpPr>
        <p:grpSpPr>
          <a:xfrm>
            <a:off x="9144000" y="2388685"/>
            <a:ext cx="6608816" cy="1598065"/>
            <a:chOff x="0" y="0"/>
            <a:chExt cx="1417549" cy="34277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17549" cy="342775"/>
            </a:xfrm>
            <a:custGeom>
              <a:avLst/>
              <a:gdLst/>
              <a:ahLst/>
              <a:cxnLst/>
              <a:rect l="l" t="t" r="r" b="b"/>
              <a:pathLst>
                <a:path w="1417549" h="342775">
                  <a:moveTo>
                    <a:pt x="24601" y="0"/>
                  </a:moveTo>
                  <a:lnTo>
                    <a:pt x="1392949" y="0"/>
                  </a:lnTo>
                  <a:cubicBezTo>
                    <a:pt x="1399473" y="0"/>
                    <a:pt x="1405730" y="2592"/>
                    <a:pt x="1410344" y="7205"/>
                  </a:cubicBezTo>
                  <a:cubicBezTo>
                    <a:pt x="1414957" y="11819"/>
                    <a:pt x="1417549" y="18076"/>
                    <a:pt x="1417549" y="24601"/>
                  </a:cubicBezTo>
                  <a:lnTo>
                    <a:pt x="1417549" y="318174"/>
                  </a:lnTo>
                  <a:cubicBezTo>
                    <a:pt x="1417549" y="324699"/>
                    <a:pt x="1414957" y="330956"/>
                    <a:pt x="1410344" y="335570"/>
                  </a:cubicBezTo>
                  <a:cubicBezTo>
                    <a:pt x="1405730" y="340183"/>
                    <a:pt x="1399473" y="342775"/>
                    <a:pt x="1392949" y="342775"/>
                  </a:cubicBezTo>
                  <a:lnTo>
                    <a:pt x="24601" y="342775"/>
                  </a:lnTo>
                  <a:cubicBezTo>
                    <a:pt x="18076" y="342775"/>
                    <a:pt x="11819" y="340183"/>
                    <a:pt x="7205" y="335570"/>
                  </a:cubicBezTo>
                  <a:cubicBezTo>
                    <a:pt x="2592" y="330956"/>
                    <a:pt x="0" y="324699"/>
                    <a:pt x="0" y="318174"/>
                  </a:cubicBezTo>
                  <a:lnTo>
                    <a:pt x="0" y="24601"/>
                  </a:lnTo>
                  <a:cubicBezTo>
                    <a:pt x="0" y="18076"/>
                    <a:pt x="2592" y="11819"/>
                    <a:pt x="7205" y="7205"/>
                  </a:cubicBezTo>
                  <a:cubicBezTo>
                    <a:pt x="11819" y="2592"/>
                    <a:pt x="18076" y="0"/>
                    <a:pt x="2460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>
              <a:gradFill>
                <a:gsLst>
                  <a:gs pos="0">
                    <a:srgbClr val="0C4A5B">
                      <a:alpha val="100000"/>
                    </a:srgbClr>
                  </a:gs>
                  <a:gs pos="100000">
                    <a:srgbClr val="48B4F9">
                      <a:alpha val="100000"/>
                    </a:srgbClr>
                  </a:gs>
                </a:gsLst>
                <a:lin ang="2700000"/>
              </a:gra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9050"/>
              <a:ext cx="1417549" cy="323725"/>
            </a:xfrm>
            <a:prstGeom prst="rect">
              <a:avLst/>
            </a:prstGeom>
          </p:spPr>
          <p:txBody>
            <a:bodyPr lIns="61782" tIns="61782" rIns="61782" bIns="61782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144000" y="6348001"/>
            <a:ext cx="6608816" cy="1598065"/>
            <a:chOff x="0" y="0"/>
            <a:chExt cx="1417549" cy="3427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417549" cy="342775"/>
            </a:xfrm>
            <a:custGeom>
              <a:avLst/>
              <a:gdLst/>
              <a:ahLst/>
              <a:cxnLst/>
              <a:rect l="l" t="t" r="r" b="b"/>
              <a:pathLst>
                <a:path w="1417549" h="342775">
                  <a:moveTo>
                    <a:pt x="24601" y="0"/>
                  </a:moveTo>
                  <a:lnTo>
                    <a:pt x="1392949" y="0"/>
                  </a:lnTo>
                  <a:cubicBezTo>
                    <a:pt x="1399473" y="0"/>
                    <a:pt x="1405730" y="2592"/>
                    <a:pt x="1410344" y="7205"/>
                  </a:cubicBezTo>
                  <a:cubicBezTo>
                    <a:pt x="1414957" y="11819"/>
                    <a:pt x="1417549" y="18076"/>
                    <a:pt x="1417549" y="24601"/>
                  </a:cubicBezTo>
                  <a:lnTo>
                    <a:pt x="1417549" y="318174"/>
                  </a:lnTo>
                  <a:cubicBezTo>
                    <a:pt x="1417549" y="324699"/>
                    <a:pt x="1414957" y="330956"/>
                    <a:pt x="1410344" y="335570"/>
                  </a:cubicBezTo>
                  <a:cubicBezTo>
                    <a:pt x="1405730" y="340183"/>
                    <a:pt x="1399473" y="342775"/>
                    <a:pt x="1392949" y="342775"/>
                  </a:cubicBezTo>
                  <a:lnTo>
                    <a:pt x="24601" y="342775"/>
                  </a:lnTo>
                  <a:cubicBezTo>
                    <a:pt x="18076" y="342775"/>
                    <a:pt x="11819" y="340183"/>
                    <a:pt x="7205" y="335570"/>
                  </a:cubicBezTo>
                  <a:cubicBezTo>
                    <a:pt x="2592" y="330956"/>
                    <a:pt x="0" y="324699"/>
                    <a:pt x="0" y="318174"/>
                  </a:cubicBezTo>
                  <a:lnTo>
                    <a:pt x="0" y="24601"/>
                  </a:lnTo>
                  <a:cubicBezTo>
                    <a:pt x="0" y="18076"/>
                    <a:pt x="2592" y="11819"/>
                    <a:pt x="7205" y="7205"/>
                  </a:cubicBezTo>
                  <a:cubicBezTo>
                    <a:pt x="11819" y="2592"/>
                    <a:pt x="18076" y="0"/>
                    <a:pt x="2460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>
              <a:gradFill>
                <a:gsLst>
                  <a:gs pos="0">
                    <a:srgbClr val="0C4A5B">
                      <a:alpha val="100000"/>
                    </a:srgbClr>
                  </a:gs>
                  <a:gs pos="100000">
                    <a:srgbClr val="48B4F9">
                      <a:alpha val="100000"/>
                    </a:srgbClr>
                  </a:gs>
                </a:gsLst>
                <a:lin ang="2700000"/>
              </a:gra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19050"/>
              <a:ext cx="1417549" cy="323725"/>
            </a:xfrm>
            <a:prstGeom prst="rect">
              <a:avLst/>
            </a:prstGeom>
          </p:spPr>
          <p:txBody>
            <a:bodyPr lIns="61782" tIns="61782" rIns="61782" bIns="61782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144000" y="4368936"/>
            <a:ext cx="6608816" cy="1598065"/>
            <a:chOff x="0" y="0"/>
            <a:chExt cx="1417549" cy="34277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417549" cy="342775"/>
            </a:xfrm>
            <a:custGeom>
              <a:avLst/>
              <a:gdLst/>
              <a:ahLst/>
              <a:cxnLst/>
              <a:rect l="l" t="t" r="r" b="b"/>
              <a:pathLst>
                <a:path w="1417549" h="342775">
                  <a:moveTo>
                    <a:pt x="24601" y="0"/>
                  </a:moveTo>
                  <a:lnTo>
                    <a:pt x="1392949" y="0"/>
                  </a:lnTo>
                  <a:cubicBezTo>
                    <a:pt x="1399473" y="0"/>
                    <a:pt x="1405730" y="2592"/>
                    <a:pt x="1410344" y="7205"/>
                  </a:cubicBezTo>
                  <a:cubicBezTo>
                    <a:pt x="1414957" y="11819"/>
                    <a:pt x="1417549" y="18076"/>
                    <a:pt x="1417549" y="24601"/>
                  </a:cubicBezTo>
                  <a:lnTo>
                    <a:pt x="1417549" y="318174"/>
                  </a:lnTo>
                  <a:cubicBezTo>
                    <a:pt x="1417549" y="324699"/>
                    <a:pt x="1414957" y="330956"/>
                    <a:pt x="1410344" y="335570"/>
                  </a:cubicBezTo>
                  <a:cubicBezTo>
                    <a:pt x="1405730" y="340183"/>
                    <a:pt x="1399473" y="342775"/>
                    <a:pt x="1392949" y="342775"/>
                  </a:cubicBezTo>
                  <a:lnTo>
                    <a:pt x="24601" y="342775"/>
                  </a:lnTo>
                  <a:cubicBezTo>
                    <a:pt x="18076" y="342775"/>
                    <a:pt x="11819" y="340183"/>
                    <a:pt x="7205" y="335570"/>
                  </a:cubicBezTo>
                  <a:cubicBezTo>
                    <a:pt x="2592" y="330956"/>
                    <a:pt x="0" y="324699"/>
                    <a:pt x="0" y="318174"/>
                  </a:cubicBezTo>
                  <a:lnTo>
                    <a:pt x="0" y="24601"/>
                  </a:lnTo>
                  <a:cubicBezTo>
                    <a:pt x="0" y="18076"/>
                    <a:pt x="2592" y="11819"/>
                    <a:pt x="7205" y="7205"/>
                  </a:cubicBezTo>
                  <a:cubicBezTo>
                    <a:pt x="11819" y="2592"/>
                    <a:pt x="18076" y="0"/>
                    <a:pt x="24601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rnd">
              <a:gradFill>
                <a:gsLst>
                  <a:gs pos="0">
                    <a:srgbClr val="0C4A5B">
                      <a:alpha val="100000"/>
                    </a:srgbClr>
                  </a:gs>
                  <a:gs pos="100000">
                    <a:srgbClr val="48B4F9">
                      <a:alpha val="100000"/>
                    </a:srgbClr>
                  </a:gs>
                </a:gsLst>
                <a:lin ang="2700000"/>
              </a:gra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19050"/>
              <a:ext cx="1417549" cy="323725"/>
            </a:xfrm>
            <a:prstGeom prst="rect">
              <a:avLst/>
            </a:prstGeom>
          </p:spPr>
          <p:txBody>
            <a:bodyPr lIns="61782" tIns="61782" rIns="61782" bIns="61782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9468701" y="6843301"/>
            <a:ext cx="555408" cy="576694"/>
          </a:xfrm>
          <a:custGeom>
            <a:avLst/>
            <a:gdLst/>
            <a:ahLst/>
            <a:cxnLst/>
            <a:rect l="l" t="t" r="r" b="b"/>
            <a:pathLst>
              <a:path w="555408" h="576694">
                <a:moveTo>
                  <a:pt x="0" y="0"/>
                </a:moveTo>
                <a:lnTo>
                  <a:pt x="555408" y="0"/>
                </a:lnTo>
                <a:lnTo>
                  <a:pt x="555408" y="576694"/>
                </a:lnTo>
                <a:lnTo>
                  <a:pt x="0" y="5766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b="-7009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Freeform 16"/>
          <p:cNvSpPr/>
          <p:nvPr/>
        </p:nvSpPr>
        <p:spPr>
          <a:xfrm>
            <a:off x="9390021" y="2802126"/>
            <a:ext cx="736927" cy="673953"/>
          </a:xfrm>
          <a:custGeom>
            <a:avLst/>
            <a:gdLst/>
            <a:ahLst/>
            <a:cxnLst/>
            <a:rect l="l" t="t" r="r" b="b"/>
            <a:pathLst>
              <a:path w="736927" h="673953">
                <a:moveTo>
                  <a:pt x="0" y="0"/>
                </a:moveTo>
                <a:lnTo>
                  <a:pt x="736927" y="0"/>
                </a:lnTo>
                <a:lnTo>
                  <a:pt x="736927" y="673953"/>
                </a:lnTo>
                <a:lnTo>
                  <a:pt x="0" y="67395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7" name="Freeform 17"/>
          <p:cNvSpPr/>
          <p:nvPr/>
        </p:nvSpPr>
        <p:spPr>
          <a:xfrm>
            <a:off x="9390021" y="4811585"/>
            <a:ext cx="712767" cy="712767"/>
          </a:xfrm>
          <a:custGeom>
            <a:avLst/>
            <a:gdLst/>
            <a:ahLst/>
            <a:cxnLst/>
            <a:rect l="l" t="t" r="r" b="b"/>
            <a:pathLst>
              <a:path w="712767" h="712767">
                <a:moveTo>
                  <a:pt x="0" y="0"/>
                </a:moveTo>
                <a:lnTo>
                  <a:pt x="712767" y="0"/>
                </a:lnTo>
                <a:lnTo>
                  <a:pt x="712767" y="712766"/>
                </a:lnTo>
                <a:lnTo>
                  <a:pt x="0" y="71276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extBox 18"/>
          <p:cNvSpPr txBox="1"/>
          <p:nvPr/>
        </p:nvSpPr>
        <p:spPr>
          <a:xfrm>
            <a:off x="10324845" y="2921207"/>
            <a:ext cx="5379846" cy="571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5"/>
              </a:lnSpc>
            </a:pPr>
            <a:r>
              <a:rPr lang="en-US" sz="2235" b="1">
                <a:solidFill>
                  <a:srgbClr val="44ABF8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95% Reduction</a:t>
            </a:r>
            <a:r>
              <a:rPr lang="en-US" sz="223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in Batch Review Cycle Time (Speed)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343895" y="6881401"/>
            <a:ext cx="5379846" cy="571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5"/>
              </a:lnSpc>
            </a:pPr>
            <a:r>
              <a:rPr lang="en-US" sz="2235" b="1">
                <a:solidFill>
                  <a:srgbClr val="44ABF8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100% Pivot</a:t>
            </a:r>
            <a:r>
              <a:rPr lang="en-US" sz="223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from “Data Checking” to “Process Improvement” (Talent)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739916" y="5707501"/>
            <a:ext cx="5379846" cy="271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66"/>
              </a:lnSpc>
            </a:pPr>
            <a:r>
              <a:rPr lang="en-US" sz="223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Impact: Speed, Integrity, and Focus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0372970" y="4900865"/>
            <a:ext cx="5379846" cy="571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35"/>
              </a:lnSpc>
            </a:pPr>
            <a:r>
              <a:rPr lang="en-US" sz="2235" b="1">
                <a:solidFill>
                  <a:srgbClr val="44ABF8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0 Data Integrity </a:t>
            </a:r>
            <a:r>
              <a:rPr lang="en-US" sz="2235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Findings in audits (Compliance)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5748768">
            <a:off x="9874603" y="-1856620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-4680794">
            <a:off x="9792404" y="-1055062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5" y="0"/>
                </a:lnTo>
                <a:lnTo>
                  <a:pt x="27838335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 rot="5400000">
            <a:off x="-19375783" y="886714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 rot="3997451">
            <a:off x="-19067074" y="2194961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489189" y="1116226"/>
            <a:ext cx="14207767" cy="2105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How it works - </a:t>
            </a:r>
          </a:p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AI Agents for GxP Compliance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13004" y="5664596"/>
            <a:ext cx="2101214" cy="2101214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2F2F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2207682" y="6176700"/>
            <a:ext cx="511858" cy="664392"/>
          </a:xfrm>
          <a:custGeom>
            <a:avLst/>
            <a:gdLst/>
            <a:ahLst/>
            <a:cxnLst/>
            <a:rect l="l" t="t" r="r" b="b"/>
            <a:pathLst>
              <a:path w="511858" h="664392">
                <a:moveTo>
                  <a:pt x="0" y="0"/>
                </a:moveTo>
                <a:lnTo>
                  <a:pt x="511858" y="0"/>
                </a:lnTo>
                <a:lnTo>
                  <a:pt x="511858" y="664392"/>
                </a:lnTo>
                <a:lnTo>
                  <a:pt x="0" y="6643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1" name="Group 11"/>
          <p:cNvGrpSpPr/>
          <p:nvPr/>
        </p:nvGrpSpPr>
        <p:grpSpPr>
          <a:xfrm>
            <a:off x="3740703" y="5664596"/>
            <a:ext cx="2101214" cy="2101214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545360" y="7620467"/>
            <a:ext cx="2101214" cy="2101214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3258039" y="8013701"/>
            <a:ext cx="675857" cy="848679"/>
          </a:xfrm>
          <a:custGeom>
            <a:avLst/>
            <a:gdLst/>
            <a:ahLst/>
            <a:cxnLst/>
            <a:rect l="l" t="t" r="r" b="b"/>
            <a:pathLst>
              <a:path w="675857" h="848679">
                <a:moveTo>
                  <a:pt x="0" y="0"/>
                </a:moveTo>
                <a:lnTo>
                  <a:pt x="675857" y="0"/>
                </a:lnTo>
                <a:lnTo>
                  <a:pt x="675857" y="848679"/>
                </a:lnTo>
                <a:lnTo>
                  <a:pt x="0" y="84867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extBox 18"/>
          <p:cNvSpPr txBox="1"/>
          <p:nvPr/>
        </p:nvSpPr>
        <p:spPr>
          <a:xfrm>
            <a:off x="2801981" y="8976192"/>
            <a:ext cx="1587972" cy="2362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8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SOP (PDF)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2002994" y="5540802"/>
            <a:ext cx="2101214" cy="2101214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BE5F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4330693" y="5540802"/>
            <a:ext cx="2101214" cy="2101214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BE5F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3135350" y="7496673"/>
            <a:ext cx="2101214" cy="2101214"/>
            <a:chOff x="0" y="0"/>
            <a:chExt cx="812800" cy="812800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CBE5FA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436357" y="4025608"/>
            <a:ext cx="4608693" cy="1244759"/>
            <a:chOff x="0" y="0"/>
            <a:chExt cx="6144924" cy="1659679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6144924" cy="1659679"/>
              <a:chOff x="0" y="0"/>
              <a:chExt cx="1119855" cy="302461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1119855" cy="302461"/>
              </a:xfrm>
              <a:custGeom>
                <a:avLst/>
                <a:gdLst/>
                <a:ahLst/>
                <a:cxnLst/>
                <a:rect l="l" t="t" r="r" b="b"/>
                <a:pathLst>
                  <a:path w="1119855" h="302461">
                    <a:moveTo>
                      <a:pt x="63834" y="0"/>
                    </a:moveTo>
                    <a:lnTo>
                      <a:pt x="1056021" y="0"/>
                    </a:lnTo>
                    <a:cubicBezTo>
                      <a:pt x="1072951" y="0"/>
                      <a:pt x="1089187" y="6725"/>
                      <a:pt x="1101159" y="18697"/>
                    </a:cubicBezTo>
                    <a:cubicBezTo>
                      <a:pt x="1113130" y="30668"/>
                      <a:pt x="1119855" y="46904"/>
                      <a:pt x="1119855" y="63834"/>
                    </a:cubicBezTo>
                    <a:lnTo>
                      <a:pt x="1119855" y="238627"/>
                    </a:lnTo>
                    <a:cubicBezTo>
                      <a:pt x="1119855" y="255557"/>
                      <a:pt x="1113130" y="271793"/>
                      <a:pt x="1101159" y="283764"/>
                    </a:cubicBezTo>
                    <a:cubicBezTo>
                      <a:pt x="1089187" y="295736"/>
                      <a:pt x="1072951" y="302461"/>
                      <a:pt x="1056021" y="302461"/>
                    </a:cubicBezTo>
                    <a:lnTo>
                      <a:pt x="63834" y="302461"/>
                    </a:lnTo>
                    <a:cubicBezTo>
                      <a:pt x="28580" y="302461"/>
                      <a:pt x="0" y="273881"/>
                      <a:pt x="0" y="238627"/>
                    </a:cubicBezTo>
                    <a:lnTo>
                      <a:pt x="0" y="63834"/>
                    </a:lnTo>
                    <a:cubicBezTo>
                      <a:pt x="0" y="46904"/>
                      <a:pt x="6725" y="30668"/>
                      <a:pt x="18697" y="18697"/>
                    </a:cubicBezTo>
                    <a:cubicBezTo>
                      <a:pt x="30668" y="6725"/>
                      <a:pt x="46904" y="0"/>
                      <a:pt x="6383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4000"/>
                    </a:srgbClr>
                  </a:gs>
                  <a:gs pos="100000">
                    <a:srgbClr val="48B4F9">
                      <a:alpha val="34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0" y="19050"/>
                <a:ext cx="1119855" cy="283411"/>
              </a:xfrm>
              <a:prstGeom prst="rect">
                <a:avLst/>
              </a:prstGeom>
            </p:spPr>
            <p:txBody>
              <a:bodyPr lIns="55062" tIns="55062" rIns="55062" bIns="5506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32" name="TextBox 32"/>
            <p:cNvSpPr txBox="1"/>
            <p:nvPr/>
          </p:nvSpPr>
          <p:spPr>
            <a:xfrm>
              <a:off x="540950" y="392536"/>
              <a:ext cx="4827834" cy="8555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60"/>
                </a:lnSpc>
              </a:pPr>
              <a:r>
                <a:rPr lang="en-US" sz="2000" spc="-46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AI agents read and understand your GMP documents and data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6614995" y="4056651"/>
            <a:ext cx="4217614" cy="1213716"/>
            <a:chOff x="0" y="0"/>
            <a:chExt cx="1106109" cy="318309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1106109" cy="318309"/>
            </a:xfrm>
            <a:custGeom>
              <a:avLst/>
              <a:gdLst/>
              <a:ahLst/>
              <a:cxnLst/>
              <a:rect l="l" t="t" r="r" b="b"/>
              <a:pathLst>
                <a:path w="1106109" h="318309">
                  <a:moveTo>
                    <a:pt x="69753" y="0"/>
                  </a:moveTo>
                  <a:lnTo>
                    <a:pt x="1036356" y="0"/>
                  </a:lnTo>
                  <a:cubicBezTo>
                    <a:pt x="1074880" y="0"/>
                    <a:pt x="1106109" y="31230"/>
                    <a:pt x="1106109" y="69753"/>
                  </a:cubicBezTo>
                  <a:lnTo>
                    <a:pt x="1106109" y="248555"/>
                  </a:lnTo>
                  <a:cubicBezTo>
                    <a:pt x="1106109" y="287079"/>
                    <a:pt x="1074880" y="318309"/>
                    <a:pt x="1036356" y="318309"/>
                  </a:cubicBezTo>
                  <a:lnTo>
                    <a:pt x="69753" y="318309"/>
                  </a:lnTo>
                  <a:cubicBezTo>
                    <a:pt x="31230" y="318309"/>
                    <a:pt x="0" y="287079"/>
                    <a:pt x="0" y="248555"/>
                  </a:cubicBezTo>
                  <a:lnTo>
                    <a:pt x="0" y="69753"/>
                  </a:lnTo>
                  <a:cubicBezTo>
                    <a:pt x="0" y="31230"/>
                    <a:pt x="31230" y="0"/>
                    <a:pt x="6975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C4A5B">
                    <a:alpha val="34000"/>
                  </a:srgbClr>
                </a:gs>
                <a:gs pos="100000">
                  <a:srgbClr val="48B4F9">
                    <a:alpha val="34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19050"/>
              <a:ext cx="1106109" cy="2992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7017395" y="4330769"/>
            <a:ext cx="3643106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60"/>
              </a:lnSpc>
            </a:pPr>
            <a:r>
              <a:rPr lang="en-US" sz="2000" spc="-4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They are anchored on your site-specific SOPs and MBRs.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11283207" y="4056651"/>
            <a:ext cx="5591789" cy="1213716"/>
            <a:chOff x="0" y="0"/>
            <a:chExt cx="1472735" cy="319662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1472735" cy="319662"/>
            </a:xfrm>
            <a:custGeom>
              <a:avLst/>
              <a:gdLst/>
              <a:ahLst/>
              <a:cxnLst/>
              <a:rect l="l" t="t" r="r" b="b"/>
              <a:pathLst>
                <a:path w="1472735" h="319662">
                  <a:moveTo>
                    <a:pt x="52612" y="0"/>
                  </a:moveTo>
                  <a:lnTo>
                    <a:pt x="1420123" y="0"/>
                  </a:lnTo>
                  <a:cubicBezTo>
                    <a:pt x="1449180" y="0"/>
                    <a:pt x="1472735" y="23555"/>
                    <a:pt x="1472735" y="52612"/>
                  </a:cubicBezTo>
                  <a:lnTo>
                    <a:pt x="1472735" y="267050"/>
                  </a:lnTo>
                  <a:cubicBezTo>
                    <a:pt x="1472735" y="296107"/>
                    <a:pt x="1449180" y="319662"/>
                    <a:pt x="1420123" y="319662"/>
                  </a:cubicBezTo>
                  <a:lnTo>
                    <a:pt x="52612" y="319662"/>
                  </a:lnTo>
                  <a:cubicBezTo>
                    <a:pt x="23555" y="319662"/>
                    <a:pt x="0" y="296107"/>
                    <a:pt x="0" y="267050"/>
                  </a:cubicBezTo>
                  <a:lnTo>
                    <a:pt x="0" y="52612"/>
                  </a:lnTo>
                  <a:cubicBezTo>
                    <a:pt x="0" y="23555"/>
                    <a:pt x="23555" y="0"/>
                    <a:pt x="5261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C4A5B">
                    <a:alpha val="34000"/>
                  </a:srgbClr>
                </a:gs>
                <a:gs pos="100000">
                  <a:srgbClr val="48B4F9">
                    <a:alpha val="34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19050"/>
              <a:ext cx="1472735" cy="3006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sp>
        <p:nvSpPr>
          <p:cNvPr id="40" name="TextBox 40"/>
          <p:cNvSpPr txBox="1"/>
          <p:nvPr/>
        </p:nvSpPr>
        <p:spPr>
          <a:xfrm>
            <a:off x="11754240" y="4315248"/>
            <a:ext cx="4863435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60"/>
              </a:lnSpc>
            </a:pPr>
            <a:r>
              <a:rPr lang="en-US" sz="2000" spc="-4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They verify data in real-time, flag potential deviations, and uncover hidden trends</a:t>
            </a:r>
          </a:p>
        </p:txBody>
      </p:sp>
      <p:sp>
        <p:nvSpPr>
          <p:cNvPr id="41" name="Freeform 41"/>
          <p:cNvSpPr/>
          <p:nvPr/>
        </p:nvSpPr>
        <p:spPr>
          <a:xfrm>
            <a:off x="7857639" y="6524017"/>
            <a:ext cx="1592825" cy="1592825"/>
          </a:xfrm>
          <a:custGeom>
            <a:avLst/>
            <a:gdLst/>
            <a:ahLst/>
            <a:cxnLst/>
            <a:rect l="l" t="t" r="r" b="b"/>
            <a:pathLst>
              <a:path w="1592825" h="1592825">
                <a:moveTo>
                  <a:pt x="0" y="0"/>
                </a:moveTo>
                <a:lnTo>
                  <a:pt x="1592825" y="0"/>
                </a:lnTo>
                <a:lnTo>
                  <a:pt x="1592825" y="1592825"/>
                </a:lnTo>
                <a:lnTo>
                  <a:pt x="0" y="159282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2" name="AutoShape 42"/>
          <p:cNvSpPr/>
          <p:nvPr/>
        </p:nvSpPr>
        <p:spPr>
          <a:xfrm>
            <a:off x="6071790" y="7301379"/>
            <a:ext cx="1134841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43" name="AutoShape 43"/>
          <p:cNvSpPr/>
          <p:nvPr/>
        </p:nvSpPr>
        <p:spPr>
          <a:xfrm>
            <a:off x="10164400" y="7301379"/>
            <a:ext cx="1134841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44" name="Freeform 44"/>
          <p:cNvSpPr/>
          <p:nvPr/>
        </p:nvSpPr>
        <p:spPr>
          <a:xfrm>
            <a:off x="4444124" y="6071925"/>
            <a:ext cx="694372" cy="790340"/>
          </a:xfrm>
          <a:custGeom>
            <a:avLst/>
            <a:gdLst/>
            <a:ahLst/>
            <a:cxnLst/>
            <a:rect l="l" t="t" r="r" b="b"/>
            <a:pathLst>
              <a:path w="694372" h="790340">
                <a:moveTo>
                  <a:pt x="0" y="0"/>
                </a:moveTo>
                <a:lnTo>
                  <a:pt x="694372" y="0"/>
                </a:lnTo>
                <a:lnTo>
                  <a:pt x="694372" y="790341"/>
                </a:lnTo>
                <a:lnTo>
                  <a:pt x="0" y="79034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5" name="Freeform 45"/>
          <p:cNvSpPr/>
          <p:nvPr/>
        </p:nvSpPr>
        <p:spPr>
          <a:xfrm>
            <a:off x="12671050" y="5976707"/>
            <a:ext cx="720922" cy="765457"/>
          </a:xfrm>
          <a:custGeom>
            <a:avLst/>
            <a:gdLst/>
            <a:ahLst/>
            <a:cxnLst/>
            <a:rect l="l" t="t" r="r" b="b"/>
            <a:pathLst>
              <a:path w="720922" h="765457">
                <a:moveTo>
                  <a:pt x="0" y="0"/>
                </a:moveTo>
                <a:lnTo>
                  <a:pt x="720921" y="0"/>
                </a:lnTo>
                <a:lnTo>
                  <a:pt x="720921" y="765458"/>
                </a:lnTo>
                <a:lnTo>
                  <a:pt x="0" y="76545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6" name="Freeform 46"/>
          <p:cNvSpPr/>
          <p:nvPr/>
        </p:nvSpPr>
        <p:spPr>
          <a:xfrm>
            <a:off x="14976108" y="6013918"/>
            <a:ext cx="810384" cy="691036"/>
          </a:xfrm>
          <a:custGeom>
            <a:avLst/>
            <a:gdLst/>
            <a:ahLst/>
            <a:cxnLst/>
            <a:rect l="l" t="t" r="r" b="b"/>
            <a:pathLst>
              <a:path w="810384" h="691036">
                <a:moveTo>
                  <a:pt x="0" y="0"/>
                </a:moveTo>
                <a:lnTo>
                  <a:pt x="810384" y="0"/>
                </a:lnTo>
                <a:lnTo>
                  <a:pt x="810384" y="691036"/>
                </a:lnTo>
                <a:lnTo>
                  <a:pt x="0" y="691036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7" name="Freeform 47"/>
          <p:cNvSpPr/>
          <p:nvPr/>
        </p:nvSpPr>
        <p:spPr>
          <a:xfrm>
            <a:off x="13765166" y="7926776"/>
            <a:ext cx="841583" cy="744298"/>
          </a:xfrm>
          <a:custGeom>
            <a:avLst/>
            <a:gdLst/>
            <a:ahLst/>
            <a:cxnLst/>
            <a:rect l="l" t="t" r="r" b="b"/>
            <a:pathLst>
              <a:path w="841583" h="744298">
                <a:moveTo>
                  <a:pt x="0" y="0"/>
                </a:moveTo>
                <a:lnTo>
                  <a:pt x="841583" y="0"/>
                </a:lnTo>
                <a:lnTo>
                  <a:pt x="841583" y="744298"/>
                </a:lnTo>
                <a:lnTo>
                  <a:pt x="0" y="74429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8" name="TextBox 48"/>
          <p:cNvSpPr txBox="1"/>
          <p:nvPr/>
        </p:nvSpPr>
        <p:spPr>
          <a:xfrm>
            <a:off x="1756098" y="6929122"/>
            <a:ext cx="1415026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  <a:spcBef>
                <a:spcPct val="0"/>
              </a:spcBef>
            </a:pPr>
            <a:r>
              <a:rPr lang="en-US" sz="18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Paper BMR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3966275" y="6995797"/>
            <a:ext cx="1650072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8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LIMS/SCADA Data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2117919" y="6881347"/>
            <a:ext cx="1871363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8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Verified Digital Record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4587314" y="6812429"/>
            <a:ext cx="1587972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8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Deviation Alert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3302970" y="8813949"/>
            <a:ext cx="1765975" cy="464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8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Yield &amp; Trend Analysis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7900687" y="8472221"/>
            <a:ext cx="1468487" cy="5627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4"/>
              </a:lnSpc>
            </a:pPr>
            <a:r>
              <a:rPr lang="en-US" sz="1800" b="1" spc="-4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GMP- Trained</a:t>
            </a:r>
          </a:p>
          <a:p>
            <a:pPr algn="ctr">
              <a:lnSpc>
                <a:spcPts val="2304"/>
              </a:lnSpc>
              <a:spcBef>
                <a:spcPct val="0"/>
              </a:spcBef>
            </a:pPr>
            <a:r>
              <a:rPr lang="en-US" sz="1800" b="1" spc="-4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AI Agent</a:t>
            </a:r>
          </a:p>
        </p:txBody>
      </p:sp>
      <p:sp>
        <p:nvSpPr>
          <p:cNvPr id="54" name="Freeform 54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5" name="TextBox 55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81926" y="1202549"/>
            <a:ext cx="14207767" cy="2105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Building Trust: Reliability &amp; Oversight by Design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489189" y="4937288"/>
            <a:ext cx="1786081" cy="1965706"/>
            <a:chOff x="0" y="0"/>
            <a:chExt cx="367506" cy="40446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67506" cy="404466"/>
            </a:xfrm>
            <a:custGeom>
              <a:avLst/>
              <a:gdLst/>
              <a:ahLst/>
              <a:cxnLst/>
              <a:rect l="l" t="t" r="r" b="b"/>
              <a:pathLst>
                <a:path w="367506" h="404466">
                  <a:moveTo>
                    <a:pt x="84660" y="0"/>
                  </a:moveTo>
                  <a:lnTo>
                    <a:pt x="282847" y="0"/>
                  </a:lnTo>
                  <a:cubicBezTo>
                    <a:pt x="305300" y="0"/>
                    <a:pt x="326833" y="8919"/>
                    <a:pt x="342710" y="24796"/>
                  </a:cubicBezTo>
                  <a:cubicBezTo>
                    <a:pt x="358587" y="40673"/>
                    <a:pt x="367506" y="62207"/>
                    <a:pt x="367506" y="84660"/>
                  </a:cubicBezTo>
                  <a:lnTo>
                    <a:pt x="367506" y="319806"/>
                  </a:lnTo>
                  <a:cubicBezTo>
                    <a:pt x="367506" y="342260"/>
                    <a:pt x="358587" y="363793"/>
                    <a:pt x="342710" y="379670"/>
                  </a:cubicBezTo>
                  <a:cubicBezTo>
                    <a:pt x="326833" y="395547"/>
                    <a:pt x="305300" y="404466"/>
                    <a:pt x="282847" y="404466"/>
                  </a:cubicBezTo>
                  <a:lnTo>
                    <a:pt x="84660" y="404466"/>
                  </a:lnTo>
                  <a:cubicBezTo>
                    <a:pt x="62207" y="404466"/>
                    <a:pt x="40673" y="395547"/>
                    <a:pt x="24796" y="379670"/>
                  </a:cubicBezTo>
                  <a:cubicBezTo>
                    <a:pt x="8919" y="363793"/>
                    <a:pt x="0" y="342260"/>
                    <a:pt x="0" y="319806"/>
                  </a:cubicBezTo>
                  <a:lnTo>
                    <a:pt x="0" y="84660"/>
                  </a:lnTo>
                  <a:cubicBezTo>
                    <a:pt x="0" y="62207"/>
                    <a:pt x="8919" y="40673"/>
                    <a:pt x="24796" y="24796"/>
                  </a:cubicBezTo>
                  <a:cubicBezTo>
                    <a:pt x="40673" y="8919"/>
                    <a:pt x="62207" y="0"/>
                    <a:pt x="84660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48B4F8"/>
              </a:solidFill>
              <a:prstDash val="sysDot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367506" cy="4235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2142431" y="5387693"/>
            <a:ext cx="511858" cy="664392"/>
          </a:xfrm>
          <a:custGeom>
            <a:avLst/>
            <a:gdLst/>
            <a:ahLst/>
            <a:cxnLst/>
            <a:rect l="l" t="t" r="r" b="b"/>
            <a:pathLst>
              <a:path w="511858" h="664392">
                <a:moveTo>
                  <a:pt x="0" y="0"/>
                </a:moveTo>
                <a:lnTo>
                  <a:pt x="511858" y="0"/>
                </a:lnTo>
                <a:lnTo>
                  <a:pt x="511858" y="664392"/>
                </a:lnTo>
                <a:lnTo>
                  <a:pt x="0" y="6643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1764482" y="6293521"/>
            <a:ext cx="1267757" cy="250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47"/>
              </a:lnSpc>
              <a:spcBef>
                <a:spcPct val="0"/>
              </a:spcBef>
            </a:pPr>
            <a:r>
              <a:rPr lang="en-US" sz="1599" spc="-3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Data Input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6585848" y="4937288"/>
            <a:ext cx="2538341" cy="1965706"/>
            <a:chOff x="0" y="0"/>
            <a:chExt cx="522292" cy="404466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22292" cy="404466"/>
            </a:xfrm>
            <a:custGeom>
              <a:avLst/>
              <a:gdLst/>
              <a:ahLst/>
              <a:cxnLst/>
              <a:rect l="l" t="t" r="r" b="b"/>
              <a:pathLst>
                <a:path w="522292" h="404466">
                  <a:moveTo>
                    <a:pt x="59570" y="0"/>
                  </a:moveTo>
                  <a:lnTo>
                    <a:pt x="462722" y="0"/>
                  </a:lnTo>
                  <a:cubicBezTo>
                    <a:pt x="478521" y="0"/>
                    <a:pt x="493673" y="6276"/>
                    <a:pt x="504845" y="17448"/>
                  </a:cubicBezTo>
                  <a:cubicBezTo>
                    <a:pt x="516016" y="28619"/>
                    <a:pt x="522292" y="43771"/>
                    <a:pt x="522292" y="59570"/>
                  </a:cubicBezTo>
                  <a:lnTo>
                    <a:pt x="522292" y="344896"/>
                  </a:lnTo>
                  <a:cubicBezTo>
                    <a:pt x="522292" y="360695"/>
                    <a:pt x="516016" y="375847"/>
                    <a:pt x="504845" y="387019"/>
                  </a:cubicBezTo>
                  <a:cubicBezTo>
                    <a:pt x="493673" y="398190"/>
                    <a:pt x="478521" y="404466"/>
                    <a:pt x="462722" y="404466"/>
                  </a:cubicBezTo>
                  <a:lnTo>
                    <a:pt x="59570" y="404466"/>
                  </a:lnTo>
                  <a:cubicBezTo>
                    <a:pt x="43771" y="404466"/>
                    <a:pt x="28619" y="398190"/>
                    <a:pt x="17448" y="387019"/>
                  </a:cubicBezTo>
                  <a:cubicBezTo>
                    <a:pt x="6276" y="375847"/>
                    <a:pt x="0" y="360695"/>
                    <a:pt x="0" y="344896"/>
                  </a:cubicBezTo>
                  <a:lnTo>
                    <a:pt x="0" y="59570"/>
                  </a:lnTo>
                  <a:cubicBezTo>
                    <a:pt x="0" y="43771"/>
                    <a:pt x="6276" y="28619"/>
                    <a:pt x="17448" y="17448"/>
                  </a:cubicBezTo>
                  <a:cubicBezTo>
                    <a:pt x="28619" y="6276"/>
                    <a:pt x="43771" y="0"/>
                    <a:pt x="59570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45A834"/>
              </a:solidFill>
              <a:prstDash val="sysDot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19050"/>
              <a:ext cx="522292" cy="4235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9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3702350" y="4937288"/>
            <a:ext cx="2321524" cy="1965706"/>
            <a:chOff x="0" y="0"/>
            <a:chExt cx="477680" cy="404466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477680" cy="404466"/>
            </a:xfrm>
            <a:custGeom>
              <a:avLst/>
              <a:gdLst/>
              <a:ahLst/>
              <a:cxnLst/>
              <a:rect l="l" t="t" r="r" b="b"/>
              <a:pathLst>
                <a:path w="477680" h="404466">
                  <a:moveTo>
                    <a:pt x="65134" y="0"/>
                  </a:moveTo>
                  <a:lnTo>
                    <a:pt x="412546" y="0"/>
                  </a:lnTo>
                  <a:cubicBezTo>
                    <a:pt x="429821" y="0"/>
                    <a:pt x="446388" y="6862"/>
                    <a:pt x="458603" y="19077"/>
                  </a:cubicBezTo>
                  <a:cubicBezTo>
                    <a:pt x="470817" y="31292"/>
                    <a:pt x="477680" y="47859"/>
                    <a:pt x="477680" y="65134"/>
                  </a:cubicBezTo>
                  <a:lnTo>
                    <a:pt x="477680" y="339333"/>
                  </a:lnTo>
                  <a:cubicBezTo>
                    <a:pt x="477680" y="356607"/>
                    <a:pt x="470817" y="373174"/>
                    <a:pt x="458603" y="385389"/>
                  </a:cubicBezTo>
                  <a:cubicBezTo>
                    <a:pt x="446388" y="397604"/>
                    <a:pt x="429821" y="404466"/>
                    <a:pt x="412546" y="404466"/>
                  </a:cubicBezTo>
                  <a:lnTo>
                    <a:pt x="65134" y="404466"/>
                  </a:lnTo>
                  <a:cubicBezTo>
                    <a:pt x="47859" y="404466"/>
                    <a:pt x="31292" y="397604"/>
                    <a:pt x="19077" y="385389"/>
                  </a:cubicBezTo>
                  <a:cubicBezTo>
                    <a:pt x="6862" y="373174"/>
                    <a:pt x="0" y="356607"/>
                    <a:pt x="0" y="339333"/>
                  </a:cubicBezTo>
                  <a:lnTo>
                    <a:pt x="0" y="65134"/>
                  </a:lnTo>
                  <a:cubicBezTo>
                    <a:pt x="0" y="47859"/>
                    <a:pt x="6862" y="31292"/>
                    <a:pt x="19077" y="19077"/>
                  </a:cubicBezTo>
                  <a:cubicBezTo>
                    <a:pt x="31292" y="6862"/>
                    <a:pt x="47859" y="0"/>
                    <a:pt x="65134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48B4F8"/>
              </a:solidFill>
              <a:prstDash val="sysDot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19050"/>
              <a:ext cx="477680" cy="4235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99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4570907" y="5335733"/>
            <a:ext cx="584409" cy="584409"/>
          </a:xfrm>
          <a:custGeom>
            <a:avLst/>
            <a:gdLst/>
            <a:ahLst/>
            <a:cxnLst/>
            <a:rect l="l" t="t" r="r" b="b"/>
            <a:pathLst>
              <a:path w="584409" h="584409">
                <a:moveTo>
                  <a:pt x="0" y="0"/>
                </a:moveTo>
                <a:lnTo>
                  <a:pt x="584409" y="0"/>
                </a:lnTo>
                <a:lnTo>
                  <a:pt x="584409" y="584408"/>
                </a:lnTo>
                <a:lnTo>
                  <a:pt x="0" y="58440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5" name="Group 15"/>
          <p:cNvGrpSpPr/>
          <p:nvPr/>
        </p:nvGrpSpPr>
        <p:grpSpPr>
          <a:xfrm>
            <a:off x="9686165" y="4937288"/>
            <a:ext cx="1786081" cy="1965706"/>
            <a:chOff x="0" y="0"/>
            <a:chExt cx="367506" cy="40446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67506" cy="404466"/>
            </a:xfrm>
            <a:custGeom>
              <a:avLst/>
              <a:gdLst/>
              <a:ahLst/>
              <a:cxnLst/>
              <a:rect l="l" t="t" r="r" b="b"/>
              <a:pathLst>
                <a:path w="367506" h="404466">
                  <a:moveTo>
                    <a:pt x="84660" y="0"/>
                  </a:moveTo>
                  <a:lnTo>
                    <a:pt x="282847" y="0"/>
                  </a:lnTo>
                  <a:cubicBezTo>
                    <a:pt x="305300" y="0"/>
                    <a:pt x="326833" y="8919"/>
                    <a:pt x="342710" y="24796"/>
                  </a:cubicBezTo>
                  <a:cubicBezTo>
                    <a:pt x="358587" y="40673"/>
                    <a:pt x="367506" y="62207"/>
                    <a:pt x="367506" y="84660"/>
                  </a:cubicBezTo>
                  <a:lnTo>
                    <a:pt x="367506" y="319806"/>
                  </a:lnTo>
                  <a:cubicBezTo>
                    <a:pt x="367506" y="342260"/>
                    <a:pt x="358587" y="363793"/>
                    <a:pt x="342710" y="379670"/>
                  </a:cubicBezTo>
                  <a:cubicBezTo>
                    <a:pt x="326833" y="395547"/>
                    <a:pt x="305300" y="404466"/>
                    <a:pt x="282847" y="404466"/>
                  </a:cubicBezTo>
                  <a:lnTo>
                    <a:pt x="84660" y="404466"/>
                  </a:lnTo>
                  <a:cubicBezTo>
                    <a:pt x="62207" y="404466"/>
                    <a:pt x="40673" y="395547"/>
                    <a:pt x="24796" y="379670"/>
                  </a:cubicBezTo>
                  <a:cubicBezTo>
                    <a:pt x="8919" y="363793"/>
                    <a:pt x="0" y="342260"/>
                    <a:pt x="0" y="319806"/>
                  </a:cubicBezTo>
                  <a:lnTo>
                    <a:pt x="0" y="84660"/>
                  </a:lnTo>
                  <a:cubicBezTo>
                    <a:pt x="0" y="62207"/>
                    <a:pt x="8919" y="40673"/>
                    <a:pt x="24796" y="24796"/>
                  </a:cubicBezTo>
                  <a:cubicBezTo>
                    <a:pt x="40673" y="8919"/>
                    <a:pt x="62207" y="0"/>
                    <a:pt x="84660" y="0"/>
                  </a:cubicBezTo>
                  <a:close/>
                </a:path>
              </a:pathLst>
            </a:custGeom>
            <a:solidFill>
              <a:srgbClr val="000000"/>
            </a:solidFill>
            <a:ln w="38100" cap="rnd">
              <a:solidFill>
                <a:srgbClr val="48B4F8"/>
              </a:solidFill>
              <a:prstDash val="sysDot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367506" cy="4235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99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9945327" y="6162602"/>
            <a:ext cx="1267757" cy="507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47"/>
              </a:lnSpc>
              <a:spcBef>
                <a:spcPct val="0"/>
              </a:spcBef>
            </a:pPr>
            <a:r>
              <a:rPr lang="en-US" sz="1599" spc="-3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QA Leader Decision</a:t>
            </a:r>
          </a:p>
        </p:txBody>
      </p:sp>
      <p:sp>
        <p:nvSpPr>
          <p:cNvPr id="19" name="Freeform 19"/>
          <p:cNvSpPr/>
          <p:nvPr/>
        </p:nvSpPr>
        <p:spPr>
          <a:xfrm>
            <a:off x="10283352" y="5405143"/>
            <a:ext cx="591706" cy="548673"/>
          </a:xfrm>
          <a:custGeom>
            <a:avLst/>
            <a:gdLst/>
            <a:ahLst/>
            <a:cxnLst/>
            <a:rect l="l" t="t" r="r" b="b"/>
            <a:pathLst>
              <a:path w="591706" h="548673">
                <a:moveTo>
                  <a:pt x="0" y="0"/>
                </a:moveTo>
                <a:lnTo>
                  <a:pt x="591706" y="0"/>
                </a:lnTo>
                <a:lnTo>
                  <a:pt x="591706" y="548673"/>
                </a:lnTo>
                <a:lnTo>
                  <a:pt x="0" y="54867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0" name="TextBox 20"/>
          <p:cNvSpPr txBox="1"/>
          <p:nvPr/>
        </p:nvSpPr>
        <p:spPr>
          <a:xfrm>
            <a:off x="6892839" y="5618412"/>
            <a:ext cx="1924360" cy="5627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4"/>
              </a:lnSpc>
              <a:spcBef>
                <a:spcPct val="0"/>
              </a:spcBef>
            </a:pPr>
            <a:r>
              <a:rPr lang="en-US" sz="1800" b="1" spc="-41">
                <a:solidFill>
                  <a:srgbClr val="45A83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Routed for Human Review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839996" y="6162602"/>
            <a:ext cx="2046231" cy="507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47"/>
              </a:lnSpc>
            </a:pPr>
            <a:r>
              <a:rPr lang="en-US" sz="1599" spc="-3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AI Analysis</a:t>
            </a:r>
          </a:p>
          <a:p>
            <a:pPr algn="ctr">
              <a:lnSpc>
                <a:spcPts val="2047"/>
              </a:lnSpc>
              <a:spcBef>
                <a:spcPct val="0"/>
              </a:spcBef>
            </a:pPr>
            <a:r>
              <a:rPr lang="en-US" sz="1599" spc="-36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Confidence: 90%</a:t>
            </a:r>
          </a:p>
        </p:txBody>
      </p:sp>
      <p:sp>
        <p:nvSpPr>
          <p:cNvPr id="22" name="AutoShape 22"/>
          <p:cNvSpPr/>
          <p:nvPr/>
        </p:nvSpPr>
        <p:spPr>
          <a:xfrm>
            <a:off x="3311639" y="6031143"/>
            <a:ext cx="354342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23" name="AutoShape 23"/>
          <p:cNvSpPr/>
          <p:nvPr/>
        </p:nvSpPr>
        <p:spPr>
          <a:xfrm>
            <a:off x="6127690" y="6012093"/>
            <a:ext cx="354342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AutoShape 24"/>
          <p:cNvSpPr/>
          <p:nvPr/>
        </p:nvSpPr>
        <p:spPr>
          <a:xfrm>
            <a:off x="9228965" y="5993043"/>
            <a:ext cx="354342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5" name="Group 25"/>
          <p:cNvGrpSpPr/>
          <p:nvPr/>
        </p:nvGrpSpPr>
        <p:grpSpPr>
          <a:xfrm>
            <a:off x="12634296" y="4606149"/>
            <a:ext cx="3097194" cy="2811889"/>
            <a:chOff x="0" y="0"/>
            <a:chExt cx="812800" cy="737927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12800" cy="737927"/>
            </a:xfrm>
            <a:custGeom>
              <a:avLst/>
              <a:gdLst/>
              <a:ahLst/>
              <a:cxnLst/>
              <a:rect l="l" t="t" r="r" b="b"/>
              <a:pathLst>
                <a:path w="812800" h="737927">
                  <a:moveTo>
                    <a:pt x="406400" y="0"/>
                  </a:moveTo>
                  <a:cubicBezTo>
                    <a:pt x="181951" y="0"/>
                    <a:pt x="0" y="165191"/>
                    <a:pt x="0" y="368964"/>
                  </a:cubicBezTo>
                  <a:cubicBezTo>
                    <a:pt x="0" y="572736"/>
                    <a:pt x="181951" y="737927"/>
                    <a:pt x="406400" y="737927"/>
                  </a:cubicBezTo>
                  <a:cubicBezTo>
                    <a:pt x="630849" y="737927"/>
                    <a:pt x="812800" y="572736"/>
                    <a:pt x="812800" y="368964"/>
                  </a:cubicBezTo>
                  <a:cubicBezTo>
                    <a:pt x="812800" y="16519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48B4F8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76200" y="12031"/>
              <a:ext cx="660400" cy="656716"/>
            </a:xfrm>
            <a:prstGeom prst="rect">
              <a:avLst/>
            </a:prstGeom>
          </p:spPr>
          <p:txBody>
            <a:bodyPr lIns="41125" tIns="41125" rIns="41125" bIns="41125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13841374" y="5038375"/>
            <a:ext cx="683038" cy="640814"/>
          </a:xfrm>
          <a:custGeom>
            <a:avLst/>
            <a:gdLst/>
            <a:ahLst/>
            <a:cxnLst/>
            <a:rect l="l" t="t" r="r" b="b"/>
            <a:pathLst>
              <a:path w="683038" h="640814">
                <a:moveTo>
                  <a:pt x="0" y="0"/>
                </a:moveTo>
                <a:lnTo>
                  <a:pt x="683038" y="0"/>
                </a:lnTo>
                <a:lnTo>
                  <a:pt x="683038" y="640813"/>
                </a:lnTo>
                <a:lnTo>
                  <a:pt x="0" y="6408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9" name="TextBox 29"/>
          <p:cNvSpPr txBox="1"/>
          <p:nvPr/>
        </p:nvSpPr>
        <p:spPr>
          <a:xfrm>
            <a:off x="12972108" y="5831340"/>
            <a:ext cx="2421570" cy="843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66"/>
              </a:lnSpc>
            </a:pPr>
            <a:r>
              <a:rPr lang="en-US" sz="1619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 "Black Boxes." Every AI output is traceable to the source data.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14742429" y="2322210"/>
            <a:ext cx="3107549" cy="2821290"/>
            <a:chOff x="0" y="0"/>
            <a:chExt cx="4143398" cy="3761720"/>
          </a:xfrm>
        </p:grpSpPr>
        <p:grpSp>
          <p:nvGrpSpPr>
            <p:cNvPr id="31" name="Group 31"/>
            <p:cNvGrpSpPr/>
            <p:nvPr/>
          </p:nvGrpSpPr>
          <p:grpSpPr>
            <a:xfrm>
              <a:off x="0" y="0"/>
              <a:ext cx="4143398" cy="3761720"/>
              <a:chOff x="0" y="0"/>
              <a:chExt cx="812800" cy="737927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737927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737927">
                    <a:moveTo>
                      <a:pt x="406400" y="0"/>
                    </a:moveTo>
                    <a:cubicBezTo>
                      <a:pt x="181951" y="0"/>
                      <a:pt x="0" y="165191"/>
                      <a:pt x="0" y="368964"/>
                    </a:cubicBezTo>
                    <a:cubicBezTo>
                      <a:pt x="0" y="572736"/>
                      <a:pt x="181951" y="737927"/>
                      <a:pt x="406400" y="737927"/>
                    </a:cubicBezTo>
                    <a:cubicBezTo>
                      <a:pt x="630849" y="737927"/>
                      <a:pt x="812800" y="572736"/>
                      <a:pt x="812800" y="368964"/>
                    </a:cubicBezTo>
                    <a:cubicBezTo>
                      <a:pt x="812800" y="16519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48B4F8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76200" y="2506"/>
                <a:ext cx="660400" cy="66624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sp>
          <p:nvSpPr>
            <p:cNvPr id="34" name="Freeform 34"/>
            <p:cNvSpPr/>
            <p:nvPr/>
          </p:nvSpPr>
          <p:spPr>
            <a:xfrm>
              <a:off x="1614818" y="578228"/>
              <a:ext cx="913762" cy="857275"/>
            </a:xfrm>
            <a:custGeom>
              <a:avLst/>
              <a:gdLst/>
              <a:ahLst/>
              <a:cxnLst/>
              <a:rect l="l" t="t" r="r" b="b"/>
              <a:pathLst>
                <a:path w="913762" h="857275">
                  <a:moveTo>
                    <a:pt x="0" y="0"/>
                  </a:moveTo>
                  <a:lnTo>
                    <a:pt x="913762" y="0"/>
                  </a:lnTo>
                  <a:lnTo>
                    <a:pt x="913762" y="857274"/>
                  </a:lnTo>
                  <a:lnTo>
                    <a:pt x="0" y="8572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225961" y="1596539"/>
              <a:ext cx="3691477" cy="15002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74"/>
                </a:lnSpc>
              </a:pPr>
              <a:r>
                <a:rPr lang="en-US" sz="1624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Human Oversight is Critical. Uncertain outputs are automatically flagged for human review.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4742429" y="6902994"/>
            <a:ext cx="3107549" cy="2821290"/>
            <a:chOff x="0" y="0"/>
            <a:chExt cx="4143398" cy="3761720"/>
          </a:xfrm>
        </p:grpSpPr>
        <p:grpSp>
          <p:nvGrpSpPr>
            <p:cNvPr id="37" name="Group 37"/>
            <p:cNvGrpSpPr/>
            <p:nvPr/>
          </p:nvGrpSpPr>
          <p:grpSpPr>
            <a:xfrm>
              <a:off x="0" y="0"/>
              <a:ext cx="4143398" cy="3761720"/>
              <a:chOff x="0" y="0"/>
              <a:chExt cx="812800" cy="737927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737927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737927">
                    <a:moveTo>
                      <a:pt x="406400" y="0"/>
                    </a:moveTo>
                    <a:cubicBezTo>
                      <a:pt x="181951" y="0"/>
                      <a:pt x="0" y="165191"/>
                      <a:pt x="0" y="368964"/>
                    </a:cubicBezTo>
                    <a:cubicBezTo>
                      <a:pt x="0" y="572736"/>
                      <a:pt x="181951" y="737927"/>
                      <a:pt x="406400" y="737927"/>
                    </a:cubicBezTo>
                    <a:cubicBezTo>
                      <a:pt x="630849" y="737927"/>
                      <a:pt x="812800" y="572736"/>
                      <a:pt x="812800" y="368964"/>
                    </a:cubicBezTo>
                    <a:cubicBezTo>
                      <a:pt x="812800" y="16519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48B4F8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76200" y="2506"/>
                <a:ext cx="660400" cy="66624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sp>
          <p:nvSpPr>
            <p:cNvPr id="40" name="Freeform 40"/>
            <p:cNvSpPr/>
            <p:nvPr/>
          </p:nvSpPr>
          <p:spPr>
            <a:xfrm>
              <a:off x="1614818" y="578228"/>
              <a:ext cx="913762" cy="857275"/>
            </a:xfrm>
            <a:custGeom>
              <a:avLst/>
              <a:gdLst/>
              <a:ahLst/>
              <a:cxnLst/>
              <a:rect l="l" t="t" r="r" b="b"/>
              <a:pathLst>
                <a:path w="913762" h="857275">
                  <a:moveTo>
                    <a:pt x="0" y="0"/>
                  </a:moveTo>
                  <a:lnTo>
                    <a:pt x="913762" y="0"/>
                  </a:lnTo>
                  <a:lnTo>
                    <a:pt x="913762" y="857274"/>
                  </a:lnTo>
                  <a:lnTo>
                    <a:pt x="0" y="8572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225961" y="1549820"/>
              <a:ext cx="3691477" cy="15002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74"/>
                </a:lnSpc>
              </a:pPr>
              <a:r>
                <a:rPr lang="en-US" sz="1624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Designed for Your Next Inspection. Immutable audit trails clearly separate human vs. AI actions.</a:t>
              </a:r>
            </a:p>
          </p:txBody>
        </p:sp>
      </p:grpSp>
      <p:sp>
        <p:nvSpPr>
          <p:cNvPr id="42" name="Freeform 42"/>
          <p:cNvSpPr/>
          <p:nvPr/>
        </p:nvSpPr>
        <p:spPr>
          <a:xfrm rot="777029">
            <a:off x="-8032941" y="8273864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3" name="Freeform 43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4" name="TextBox 44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489189" y="1116226"/>
            <a:ext cx="10464656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How to get started?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0323110" y="3322861"/>
            <a:ext cx="7646167" cy="7350839"/>
            <a:chOff x="0" y="0"/>
            <a:chExt cx="10194890" cy="9801119"/>
          </a:xfrm>
        </p:grpSpPr>
        <p:grpSp>
          <p:nvGrpSpPr>
            <p:cNvPr id="4" name="Group 4"/>
            <p:cNvGrpSpPr/>
            <p:nvPr/>
          </p:nvGrpSpPr>
          <p:grpSpPr>
            <a:xfrm>
              <a:off x="1074021" y="784506"/>
              <a:ext cx="7668030" cy="7668030"/>
              <a:chOff x="0" y="0"/>
              <a:chExt cx="812800" cy="812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9050" cap="sq">
                <a:solidFill>
                  <a:srgbClr val="48B4F8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76200" y="9525"/>
                <a:ext cx="660400" cy="7270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852701" y="4448077"/>
              <a:ext cx="8110671" cy="5353043"/>
              <a:chOff x="0" y="0"/>
              <a:chExt cx="635000" cy="4191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635000" cy="41910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419100">
                    <a:moveTo>
                      <a:pt x="24858" y="0"/>
                    </a:moveTo>
                    <a:lnTo>
                      <a:pt x="610142" y="0"/>
                    </a:lnTo>
                    <a:cubicBezTo>
                      <a:pt x="616735" y="0"/>
                      <a:pt x="623058" y="2619"/>
                      <a:pt x="627719" y="7281"/>
                    </a:cubicBezTo>
                    <a:cubicBezTo>
                      <a:pt x="632381" y="11942"/>
                      <a:pt x="635000" y="18265"/>
                      <a:pt x="635000" y="24858"/>
                    </a:cubicBezTo>
                    <a:lnTo>
                      <a:pt x="635000" y="394242"/>
                    </a:lnTo>
                    <a:cubicBezTo>
                      <a:pt x="635000" y="400835"/>
                      <a:pt x="632381" y="407158"/>
                      <a:pt x="627719" y="411819"/>
                    </a:cubicBezTo>
                    <a:cubicBezTo>
                      <a:pt x="623058" y="416481"/>
                      <a:pt x="616735" y="419100"/>
                      <a:pt x="610142" y="419100"/>
                    </a:cubicBezTo>
                    <a:lnTo>
                      <a:pt x="24858" y="419100"/>
                    </a:lnTo>
                    <a:cubicBezTo>
                      <a:pt x="18265" y="419100"/>
                      <a:pt x="11942" y="416481"/>
                      <a:pt x="7281" y="411819"/>
                    </a:cubicBezTo>
                    <a:cubicBezTo>
                      <a:pt x="2619" y="407158"/>
                      <a:pt x="0" y="400835"/>
                      <a:pt x="0" y="394242"/>
                    </a:cubicBezTo>
                    <a:lnTo>
                      <a:pt x="0" y="24858"/>
                    </a:lnTo>
                    <a:cubicBezTo>
                      <a:pt x="0" y="18265"/>
                      <a:pt x="2619" y="11942"/>
                      <a:pt x="7281" y="7281"/>
                    </a:cubicBezTo>
                    <a:cubicBezTo>
                      <a:pt x="11942" y="2619"/>
                      <a:pt x="18265" y="0"/>
                      <a:pt x="24858" y="0"/>
                    </a:cubicBez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0" y="-66675"/>
                <a:ext cx="635000" cy="4857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grpSp>
          <p:nvGrpSpPr>
            <p:cNvPr id="10" name="Group 10"/>
            <p:cNvGrpSpPr/>
            <p:nvPr/>
          </p:nvGrpSpPr>
          <p:grpSpPr>
            <a:xfrm>
              <a:off x="852701" y="4072267"/>
              <a:ext cx="484455" cy="484455"/>
              <a:chOff x="0" y="0"/>
              <a:chExt cx="812800" cy="8128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100000"/>
                    </a:srgbClr>
                  </a:gs>
                  <a:gs pos="100000">
                    <a:srgbClr val="48B4F9">
                      <a:alpha val="100000"/>
                    </a:srgbClr>
                  </a:gs>
                </a:gsLst>
                <a:lin ang="270000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76200" y="9525"/>
                <a:ext cx="660400" cy="7270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4665809" y="542278"/>
              <a:ext cx="484455" cy="484455"/>
              <a:chOff x="0" y="0"/>
              <a:chExt cx="812800" cy="8128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100000"/>
                    </a:srgbClr>
                  </a:gs>
                  <a:gs pos="100000">
                    <a:srgbClr val="48B4F9">
                      <a:alpha val="100000"/>
                    </a:srgbClr>
                  </a:gs>
                </a:gsLst>
                <a:lin ang="270000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76200" y="9525"/>
                <a:ext cx="660400" cy="7270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>
              <a:off x="8478916" y="4072267"/>
              <a:ext cx="484455" cy="484455"/>
              <a:chOff x="0" y="0"/>
              <a:chExt cx="812800" cy="8128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100000"/>
                    </a:srgbClr>
                  </a:gs>
                  <a:gs pos="100000">
                    <a:srgbClr val="48B4F9">
                      <a:alpha val="100000"/>
                    </a:srgbClr>
                  </a:gs>
                </a:gsLst>
                <a:lin ang="2700000"/>
              </a:gra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76200" y="9525"/>
                <a:ext cx="660400" cy="7270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sp>
          <p:nvSpPr>
            <p:cNvPr id="19" name="TextBox 19"/>
            <p:cNvSpPr txBox="1"/>
            <p:nvPr/>
          </p:nvSpPr>
          <p:spPr>
            <a:xfrm>
              <a:off x="0" y="4571670"/>
              <a:ext cx="2189857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99"/>
                </a:lnSpc>
                <a:spcBef>
                  <a:spcPct val="0"/>
                </a:spcBef>
              </a:pPr>
              <a:r>
                <a:rPr lang="en-US" sz="2499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Start Small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3615613" y="-47625"/>
              <a:ext cx="2584847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99"/>
                </a:lnSpc>
                <a:spcBef>
                  <a:spcPct val="0"/>
                </a:spcBef>
              </a:pPr>
              <a:r>
                <a:rPr lang="en-US" sz="2499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Validate Fast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247398" y="4571670"/>
              <a:ext cx="2947491" cy="5471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99"/>
                </a:lnSpc>
                <a:spcBef>
                  <a:spcPct val="0"/>
                </a:spcBef>
              </a:pPr>
              <a:r>
                <a:rPr lang="en-US" sz="2499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Scale Securely</a:t>
              </a:r>
            </a:p>
          </p:txBody>
        </p:sp>
      </p:grpSp>
      <p:sp>
        <p:nvSpPr>
          <p:cNvPr id="22" name="Freeform 22"/>
          <p:cNvSpPr/>
          <p:nvPr/>
        </p:nvSpPr>
        <p:spPr>
          <a:xfrm rot="91166">
            <a:off x="-8652325" y="8396991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3" name="Group 23"/>
          <p:cNvGrpSpPr/>
          <p:nvPr/>
        </p:nvGrpSpPr>
        <p:grpSpPr>
          <a:xfrm>
            <a:off x="1489189" y="3083520"/>
            <a:ext cx="6608816" cy="1598065"/>
            <a:chOff x="0" y="0"/>
            <a:chExt cx="8811754" cy="2130753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8811754" cy="2130753"/>
              <a:chOff x="0" y="0"/>
              <a:chExt cx="1417549" cy="342775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1417549" cy="342775"/>
              </a:xfrm>
              <a:custGeom>
                <a:avLst/>
                <a:gdLst/>
                <a:ahLst/>
                <a:cxnLst/>
                <a:rect l="l" t="t" r="r" b="b"/>
                <a:pathLst>
                  <a:path w="1417549" h="342775">
                    <a:moveTo>
                      <a:pt x="24601" y="0"/>
                    </a:moveTo>
                    <a:lnTo>
                      <a:pt x="1392949" y="0"/>
                    </a:lnTo>
                    <a:cubicBezTo>
                      <a:pt x="1399473" y="0"/>
                      <a:pt x="1405730" y="2592"/>
                      <a:pt x="1410344" y="7205"/>
                    </a:cubicBezTo>
                    <a:cubicBezTo>
                      <a:pt x="1414957" y="11819"/>
                      <a:pt x="1417549" y="18076"/>
                      <a:pt x="1417549" y="24601"/>
                    </a:cubicBezTo>
                    <a:lnTo>
                      <a:pt x="1417549" y="318174"/>
                    </a:lnTo>
                    <a:cubicBezTo>
                      <a:pt x="1417549" y="324699"/>
                      <a:pt x="1414957" y="330956"/>
                      <a:pt x="1410344" y="335570"/>
                    </a:cubicBezTo>
                    <a:cubicBezTo>
                      <a:pt x="1405730" y="340183"/>
                      <a:pt x="1399473" y="342775"/>
                      <a:pt x="1392949" y="342775"/>
                    </a:cubicBezTo>
                    <a:lnTo>
                      <a:pt x="24601" y="342775"/>
                    </a:lnTo>
                    <a:cubicBezTo>
                      <a:pt x="18076" y="342775"/>
                      <a:pt x="11819" y="340183"/>
                      <a:pt x="7205" y="335570"/>
                    </a:cubicBezTo>
                    <a:cubicBezTo>
                      <a:pt x="2592" y="330956"/>
                      <a:pt x="0" y="324699"/>
                      <a:pt x="0" y="318174"/>
                    </a:cubicBezTo>
                    <a:lnTo>
                      <a:pt x="0" y="24601"/>
                    </a:lnTo>
                    <a:cubicBezTo>
                      <a:pt x="0" y="18076"/>
                      <a:pt x="2592" y="11819"/>
                      <a:pt x="7205" y="7205"/>
                    </a:cubicBezTo>
                    <a:cubicBezTo>
                      <a:pt x="11819" y="2592"/>
                      <a:pt x="18076" y="0"/>
                      <a:pt x="2460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" cap="rnd">
                <a:gradFill>
                  <a:gsLst>
                    <a:gs pos="0">
                      <a:srgbClr val="0C4A5B">
                        <a:alpha val="100000"/>
                      </a:srgbClr>
                    </a:gs>
                    <a:gs pos="100000">
                      <a:srgbClr val="48B4F9">
                        <a:alpha val="100000"/>
                      </a:srgbClr>
                    </a:gs>
                  </a:gsLst>
                  <a:lin ang="2700000"/>
                </a:gradFill>
                <a:prstDash val="solid"/>
                <a:rou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19050"/>
                <a:ext cx="1417549" cy="323725"/>
              </a:xfrm>
              <a:prstGeom prst="rect">
                <a:avLst/>
              </a:prstGeom>
            </p:spPr>
            <p:txBody>
              <a:bodyPr lIns="61782" tIns="61782" rIns="61782" bIns="617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819313" y="697330"/>
              <a:ext cx="7173128" cy="7741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35"/>
                </a:lnSpc>
              </a:pPr>
              <a:r>
                <a:rPr lang="en-US" sz="2235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AI adoption doesn’t have to be risky all-or-nothing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489189" y="5157068"/>
            <a:ext cx="6608816" cy="1598065"/>
            <a:chOff x="0" y="0"/>
            <a:chExt cx="8811754" cy="2130753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8811754" cy="2130753"/>
              <a:chOff x="0" y="0"/>
              <a:chExt cx="1417549" cy="342775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1417549" cy="342775"/>
              </a:xfrm>
              <a:custGeom>
                <a:avLst/>
                <a:gdLst/>
                <a:ahLst/>
                <a:cxnLst/>
                <a:rect l="l" t="t" r="r" b="b"/>
                <a:pathLst>
                  <a:path w="1417549" h="342775">
                    <a:moveTo>
                      <a:pt x="24601" y="0"/>
                    </a:moveTo>
                    <a:lnTo>
                      <a:pt x="1392949" y="0"/>
                    </a:lnTo>
                    <a:cubicBezTo>
                      <a:pt x="1399473" y="0"/>
                      <a:pt x="1405730" y="2592"/>
                      <a:pt x="1410344" y="7205"/>
                    </a:cubicBezTo>
                    <a:cubicBezTo>
                      <a:pt x="1414957" y="11819"/>
                      <a:pt x="1417549" y="18076"/>
                      <a:pt x="1417549" y="24601"/>
                    </a:cubicBezTo>
                    <a:lnTo>
                      <a:pt x="1417549" y="318174"/>
                    </a:lnTo>
                    <a:cubicBezTo>
                      <a:pt x="1417549" y="324699"/>
                      <a:pt x="1414957" y="330956"/>
                      <a:pt x="1410344" y="335570"/>
                    </a:cubicBezTo>
                    <a:cubicBezTo>
                      <a:pt x="1405730" y="340183"/>
                      <a:pt x="1399473" y="342775"/>
                      <a:pt x="1392949" y="342775"/>
                    </a:cubicBezTo>
                    <a:lnTo>
                      <a:pt x="24601" y="342775"/>
                    </a:lnTo>
                    <a:cubicBezTo>
                      <a:pt x="18076" y="342775"/>
                      <a:pt x="11819" y="340183"/>
                      <a:pt x="7205" y="335570"/>
                    </a:cubicBezTo>
                    <a:cubicBezTo>
                      <a:pt x="2592" y="330956"/>
                      <a:pt x="0" y="324699"/>
                      <a:pt x="0" y="318174"/>
                    </a:cubicBezTo>
                    <a:lnTo>
                      <a:pt x="0" y="24601"/>
                    </a:lnTo>
                    <a:cubicBezTo>
                      <a:pt x="0" y="18076"/>
                      <a:pt x="2592" y="11819"/>
                      <a:pt x="7205" y="7205"/>
                    </a:cubicBezTo>
                    <a:cubicBezTo>
                      <a:pt x="11819" y="2592"/>
                      <a:pt x="18076" y="0"/>
                      <a:pt x="2460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" cap="rnd">
                <a:gradFill>
                  <a:gsLst>
                    <a:gs pos="0">
                      <a:srgbClr val="0C4A5B">
                        <a:alpha val="100000"/>
                      </a:srgbClr>
                    </a:gs>
                    <a:gs pos="100000">
                      <a:srgbClr val="48B4F9">
                        <a:alpha val="100000"/>
                      </a:srgbClr>
                    </a:gs>
                  </a:gsLst>
                  <a:lin ang="2700000"/>
                </a:gradFill>
                <a:prstDash val="solid"/>
                <a:rou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0" y="19050"/>
                <a:ext cx="1417549" cy="323725"/>
              </a:xfrm>
              <a:prstGeom prst="rect">
                <a:avLst/>
              </a:prstGeom>
            </p:spPr>
            <p:txBody>
              <a:bodyPr lIns="61782" tIns="61782" rIns="61782" bIns="617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32" name="TextBox 32"/>
            <p:cNvSpPr txBox="1"/>
            <p:nvPr/>
          </p:nvSpPr>
          <p:spPr>
            <a:xfrm>
              <a:off x="819313" y="697330"/>
              <a:ext cx="7173128" cy="7741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35"/>
                </a:lnSpc>
              </a:pPr>
              <a:r>
                <a:rPr lang="en-US" sz="2235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Pick solutions that are non-disruptive and give the best ROI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489189" y="7231383"/>
            <a:ext cx="6608816" cy="1598065"/>
            <a:chOff x="0" y="0"/>
            <a:chExt cx="8811754" cy="2130753"/>
          </a:xfrm>
        </p:grpSpPr>
        <p:grpSp>
          <p:nvGrpSpPr>
            <p:cNvPr id="34" name="Group 34"/>
            <p:cNvGrpSpPr/>
            <p:nvPr/>
          </p:nvGrpSpPr>
          <p:grpSpPr>
            <a:xfrm>
              <a:off x="0" y="0"/>
              <a:ext cx="8811754" cy="2130753"/>
              <a:chOff x="0" y="0"/>
              <a:chExt cx="1417549" cy="342775"/>
            </a:xfrm>
          </p:grpSpPr>
          <p:sp>
            <p:nvSpPr>
              <p:cNvPr id="35" name="Freeform 35"/>
              <p:cNvSpPr/>
              <p:nvPr/>
            </p:nvSpPr>
            <p:spPr>
              <a:xfrm>
                <a:off x="0" y="0"/>
                <a:ext cx="1417549" cy="342775"/>
              </a:xfrm>
              <a:custGeom>
                <a:avLst/>
                <a:gdLst/>
                <a:ahLst/>
                <a:cxnLst/>
                <a:rect l="l" t="t" r="r" b="b"/>
                <a:pathLst>
                  <a:path w="1417549" h="342775">
                    <a:moveTo>
                      <a:pt x="24601" y="0"/>
                    </a:moveTo>
                    <a:lnTo>
                      <a:pt x="1392949" y="0"/>
                    </a:lnTo>
                    <a:cubicBezTo>
                      <a:pt x="1399473" y="0"/>
                      <a:pt x="1405730" y="2592"/>
                      <a:pt x="1410344" y="7205"/>
                    </a:cubicBezTo>
                    <a:cubicBezTo>
                      <a:pt x="1414957" y="11819"/>
                      <a:pt x="1417549" y="18076"/>
                      <a:pt x="1417549" y="24601"/>
                    </a:cubicBezTo>
                    <a:lnTo>
                      <a:pt x="1417549" y="318174"/>
                    </a:lnTo>
                    <a:cubicBezTo>
                      <a:pt x="1417549" y="324699"/>
                      <a:pt x="1414957" y="330956"/>
                      <a:pt x="1410344" y="335570"/>
                    </a:cubicBezTo>
                    <a:cubicBezTo>
                      <a:pt x="1405730" y="340183"/>
                      <a:pt x="1399473" y="342775"/>
                      <a:pt x="1392949" y="342775"/>
                    </a:cubicBezTo>
                    <a:lnTo>
                      <a:pt x="24601" y="342775"/>
                    </a:lnTo>
                    <a:cubicBezTo>
                      <a:pt x="18076" y="342775"/>
                      <a:pt x="11819" y="340183"/>
                      <a:pt x="7205" y="335570"/>
                    </a:cubicBezTo>
                    <a:cubicBezTo>
                      <a:pt x="2592" y="330956"/>
                      <a:pt x="0" y="324699"/>
                      <a:pt x="0" y="318174"/>
                    </a:cubicBezTo>
                    <a:lnTo>
                      <a:pt x="0" y="24601"/>
                    </a:lnTo>
                    <a:cubicBezTo>
                      <a:pt x="0" y="18076"/>
                      <a:pt x="2592" y="11819"/>
                      <a:pt x="7205" y="7205"/>
                    </a:cubicBezTo>
                    <a:cubicBezTo>
                      <a:pt x="11819" y="2592"/>
                      <a:pt x="18076" y="0"/>
                      <a:pt x="2460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9525" cap="rnd">
                <a:gradFill>
                  <a:gsLst>
                    <a:gs pos="0">
                      <a:srgbClr val="0C4A5B">
                        <a:alpha val="100000"/>
                      </a:srgbClr>
                    </a:gs>
                    <a:gs pos="100000">
                      <a:srgbClr val="48B4F9">
                        <a:alpha val="100000"/>
                      </a:srgbClr>
                    </a:gs>
                  </a:gsLst>
                  <a:lin ang="2700000"/>
                </a:gradFill>
                <a:prstDash val="solid"/>
                <a:rou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TextBox 36"/>
              <p:cNvSpPr txBox="1"/>
              <p:nvPr/>
            </p:nvSpPr>
            <p:spPr>
              <a:xfrm>
                <a:off x="0" y="19050"/>
                <a:ext cx="1417549" cy="323725"/>
              </a:xfrm>
              <a:prstGeom prst="rect">
                <a:avLst/>
              </a:prstGeom>
            </p:spPr>
            <p:txBody>
              <a:bodyPr lIns="61782" tIns="61782" rIns="61782" bIns="617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37" name="TextBox 37"/>
            <p:cNvSpPr txBox="1"/>
            <p:nvPr/>
          </p:nvSpPr>
          <p:spPr>
            <a:xfrm>
              <a:off x="819313" y="697330"/>
              <a:ext cx="7173128" cy="7741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235"/>
                </a:lnSpc>
              </a:pPr>
              <a:r>
                <a:rPr lang="en-US" sz="2235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Start with small wins like compliance, and grow with confidence</a:t>
              </a:r>
            </a:p>
          </p:txBody>
        </p:sp>
      </p:grpSp>
      <p:sp>
        <p:nvSpPr>
          <p:cNvPr id="38" name="Freeform 38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9" name="TextBox 39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679602">
            <a:off x="-3512583" y="8285912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6"/>
                </a:lnTo>
                <a:lnTo>
                  <a:pt x="0" y="126669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1560187">
            <a:off x="-7058319" y="2677894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7"/>
                </a:lnTo>
                <a:lnTo>
                  <a:pt x="0" y="126669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1158987" y="6135911"/>
            <a:ext cx="5245100" cy="10298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136"/>
              </a:lnSpc>
            </a:pPr>
            <a:r>
              <a:rPr lang="en-US" sz="295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anilc@litewave.ai </a:t>
            </a:r>
          </a:p>
          <a:p>
            <a:pPr algn="just">
              <a:lnSpc>
                <a:spcPts val="4136"/>
              </a:lnSpc>
              <a:spcBef>
                <a:spcPct val="0"/>
              </a:spcBef>
            </a:pPr>
            <a:r>
              <a:rPr lang="en-US" sz="295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www.litewave.ai</a:t>
            </a:r>
          </a:p>
        </p:txBody>
      </p:sp>
      <p:sp>
        <p:nvSpPr>
          <p:cNvPr id="5" name="Freeform 5"/>
          <p:cNvSpPr/>
          <p:nvPr/>
        </p:nvSpPr>
        <p:spPr>
          <a:xfrm>
            <a:off x="14511076" y="423690"/>
            <a:ext cx="3019638" cy="2942749"/>
          </a:xfrm>
          <a:custGeom>
            <a:avLst/>
            <a:gdLst/>
            <a:ahLst/>
            <a:cxnLst/>
            <a:rect l="l" t="t" r="r" b="b"/>
            <a:pathLst>
              <a:path w="3019638" h="2942749">
                <a:moveTo>
                  <a:pt x="0" y="0"/>
                </a:moveTo>
                <a:lnTo>
                  <a:pt x="3019638" y="0"/>
                </a:lnTo>
                <a:lnTo>
                  <a:pt x="3019638" y="2942750"/>
                </a:lnTo>
                <a:lnTo>
                  <a:pt x="0" y="29427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127156" y="4206247"/>
            <a:ext cx="11839987" cy="13585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216"/>
              </a:lnSpc>
              <a:spcBef>
                <a:spcPct val="0"/>
              </a:spcBef>
            </a:pPr>
            <a:r>
              <a:rPr lang="en-US" sz="8011">
                <a:solidFill>
                  <a:srgbClr val="48B4F8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THANK YOU!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58987" y="5481858"/>
            <a:ext cx="12402809" cy="5059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36"/>
              </a:lnSpc>
              <a:spcBef>
                <a:spcPct val="0"/>
              </a:spcBef>
            </a:pPr>
            <a:r>
              <a:rPr lang="en-US" sz="2954">
                <a:solidFill>
                  <a:srgbClr val="D8D4D7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Let’s unlock your dark data and simplify compliance!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904875" y="3005386"/>
            <a:ext cx="4188413" cy="5026095"/>
          </a:xfrm>
          <a:custGeom>
            <a:avLst/>
            <a:gdLst/>
            <a:ahLst/>
            <a:cxnLst/>
            <a:rect l="l" t="t" r="r" b="b"/>
            <a:pathLst>
              <a:path w="4188413" h="5026095">
                <a:moveTo>
                  <a:pt x="0" y="0"/>
                </a:moveTo>
                <a:lnTo>
                  <a:pt x="4188413" y="0"/>
                </a:lnTo>
                <a:lnTo>
                  <a:pt x="4188413" y="5026096"/>
                </a:lnTo>
                <a:lnTo>
                  <a:pt x="0" y="50260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599" t="-8606" r="-8190" b="-4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904875" y="949834"/>
            <a:ext cx="15273764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The Pharma Industry at Crossroads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3042900" y="92584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702395" y="9067018"/>
            <a:ext cx="6556905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D8D4D7"/>
                </a:solidFill>
                <a:latin typeface="Open Sans"/>
                <a:ea typeface="Open Sans"/>
                <a:cs typeface="Open Sans"/>
                <a:sym typeface="Open Sans"/>
              </a:rPr>
              <a:t>Source: Re-envisioning Pharma with Artificial Intelligence – PwC Study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04875" y="2035684"/>
            <a:ext cx="14560667" cy="403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0"/>
              </a:lnSpc>
            </a:pPr>
            <a:r>
              <a:rPr lang="en-US" sz="3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From Manual Compliance to Digital Intelligence: The Next Leap for Indian Pharma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5409917" y="2906269"/>
            <a:ext cx="11849383" cy="1146425"/>
            <a:chOff x="0" y="0"/>
            <a:chExt cx="15799177" cy="1528566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5799177" cy="1528566"/>
              <a:chOff x="0" y="0"/>
              <a:chExt cx="3485704" cy="33724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3485704" cy="337241"/>
              </a:xfrm>
              <a:custGeom>
                <a:avLst/>
                <a:gdLst/>
                <a:ahLst/>
                <a:cxnLst/>
                <a:rect l="l" t="t" r="r" b="b"/>
                <a:pathLst>
                  <a:path w="3485704" h="337241">
                    <a:moveTo>
                      <a:pt x="18294" y="0"/>
                    </a:moveTo>
                    <a:lnTo>
                      <a:pt x="3467410" y="0"/>
                    </a:lnTo>
                    <a:cubicBezTo>
                      <a:pt x="3472262" y="0"/>
                      <a:pt x="3476915" y="1927"/>
                      <a:pt x="3480346" y="5358"/>
                    </a:cubicBezTo>
                    <a:cubicBezTo>
                      <a:pt x="3483777" y="8789"/>
                      <a:pt x="3485704" y="13442"/>
                      <a:pt x="3485704" y="18294"/>
                    </a:cubicBezTo>
                    <a:lnTo>
                      <a:pt x="3485704" y="318947"/>
                    </a:lnTo>
                    <a:cubicBezTo>
                      <a:pt x="3485704" y="323799"/>
                      <a:pt x="3483777" y="328452"/>
                      <a:pt x="3480346" y="331883"/>
                    </a:cubicBezTo>
                    <a:cubicBezTo>
                      <a:pt x="3476915" y="335314"/>
                      <a:pt x="3472262" y="337241"/>
                      <a:pt x="3467410" y="337241"/>
                    </a:cubicBezTo>
                    <a:lnTo>
                      <a:pt x="18294" y="337241"/>
                    </a:lnTo>
                    <a:cubicBezTo>
                      <a:pt x="13442" y="337241"/>
                      <a:pt x="8789" y="335314"/>
                      <a:pt x="5358" y="331883"/>
                    </a:cubicBezTo>
                    <a:cubicBezTo>
                      <a:pt x="1927" y="328452"/>
                      <a:pt x="0" y="323799"/>
                      <a:pt x="0" y="318947"/>
                    </a:cubicBezTo>
                    <a:lnTo>
                      <a:pt x="0" y="18294"/>
                    </a:lnTo>
                    <a:cubicBezTo>
                      <a:pt x="0" y="13442"/>
                      <a:pt x="1927" y="8789"/>
                      <a:pt x="5358" y="5358"/>
                    </a:cubicBezTo>
                    <a:cubicBezTo>
                      <a:pt x="8789" y="1927"/>
                      <a:pt x="13442" y="0"/>
                      <a:pt x="18294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19050"/>
                <a:ext cx="3485704" cy="318191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452017" y="473199"/>
              <a:ext cx="14895144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Pharma companies that industrialize AI use cases across their organizations have the potential to double their operating profit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5409917" y="4166994"/>
            <a:ext cx="11849383" cy="1146425"/>
            <a:chOff x="0" y="0"/>
            <a:chExt cx="15799177" cy="1528566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15799177" cy="1528566"/>
              <a:chOff x="0" y="0"/>
              <a:chExt cx="3485704" cy="337241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3485704" cy="337241"/>
              </a:xfrm>
              <a:custGeom>
                <a:avLst/>
                <a:gdLst/>
                <a:ahLst/>
                <a:cxnLst/>
                <a:rect l="l" t="t" r="r" b="b"/>
                <a:pathLst>
                  <a:path w="3485704" h="337241">
                    <a:moveTo>
                      <a:pt x="18294" y="0"/>
                    </a:moveTo>
                    <a:lnTo>
                      <a:pt x="3467410" y="0"/>
                    </a:lnTo>
                    <a:cubicBezTo>
                      <a:pt x="3472262" y="0"/>
                      <a:pt x="3476915" y="1927"/>
                      <a:pt x="3480346" y="5358"/>
                    </a:cubicBezTo>
                    <a:cubicBezTo>
                      <a:pt x="3483777" y="8789"/>
                      <a:pt x="3485704" y="13442"/>
                      <a:pt x="3485704" y="18294"/>
                    </a:cubicBezTo>
                    <a:lnTo>
                      <a:pt x="3485704" y="318947"/>
                    </a:lnTo>
                    <a:cubicBezTo>
                      <a:pt x="3485704" y="323799"/>
                      <a:pt x="3483777" y="328452"/>
                      <a:pt x="3480346" y="331883"/>
                    </a:cubicBezTo>
                    <a:cubicBezTo>
                      <a:pt x="3476915" y="335314"/>
                      <a:pt x="3472262" y="337241"/>
                      <a:pt x="3467410" y="337241"/>
                    </a:cubicBezTo>
                    <a:lnTo>
                      <a:pt x="18294" y="337241"/>
                    </a:lnTo>
                    <a:cubicBezTo>
                      <a:pt x="13442" y="337241"/>
                      <a:pt x="8789" y="335314"/>
                      <a:pt x="5358" y="331883"/>
                    </a:cubicBezTo>
                    <a:cubicBezTo>
                      <a:pt x="1927" y="328452"/>
                      <a:pt x="0" y="323799"/>
                      <a:pt x="0" y="318947"/>
                    </a:cubicBezTo>
                    <a:lnTo>
                      <a:pt x="0" y="18294"/>
                    </a:lnTo>
                    <a:cubicBezTo>
                      <a:pt x="0" y="13442"/>
                      <a:pt x="1927" y="8789"/>
                      <a:pt x="5358" y="5358"/>
                    </a:cubicBezTo>
                    <a:cubicBezTo>
                      <a:pt x="8789" y="1927"/>
                      <a:pt x="13442" y="0"/>
                      <a:pt x="18294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0" y="19050"/>
                <a:ext cx="3485704" cy="318191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452017" y="473199"/>
              <a:ext cx="14895144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AI use cases in operations account for 39% of the impact by boosting efficiency on the production, material, and supply chain costs.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5409917" y="5427719"/>
            <a:ext cx="11849383" cy="1146425"/>
            <a:chOff x="0" y="0"/>
            <a:chExt cx="15799177" cy="1528566"/>
          </a:xfrm>
        </p:grpSpPr>
        <p:grpSp>
          <p:nvGrpSpPr>
            <p:cNvPr id="19" name="Group 19"/>
            <p:cNvGrpSpPr/>
            <p:nvPr/>
          </p:nvGrpSpPr>
          <p:grpSpPr>
            <a:xfrm>
              <a:off x="0" y="0"/>
              <a:ext cx="15799177" cy="1528566"/>
              <a:chOff x="0" y="0"/>
              <a:chExt cx="3485704" cy="337241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3485704" cy="337241"/>
              </a:xfrm>
              <a:custGeom>
                <a:avLst/>
                <a:gdLst/>
                <a:ahLst/>
                <a:cxnLst/>
                <a:rect l="l" t="t" r="r" b="b"/>
                <a:pathLst>
                  <a:path w="3485704" h="337241">
                    <a:moveTo>
                      <a:pt x="18294" y="0"/>
                    </a:moveTo>
                    <a:lnTo>
                      <a:pt x="3467410" y="0"/>
                    </a:lnTo>
                    <a:cubicBezTo>
                      <a:pt x="3472262" y="0"/>
                      <a:pt x="3476915" y="1927"/>
                      <a:pt x="3480346" y="5358"/>
                    </a:cubicBezTo>
                    <a:cubicBezTo>
                      <a:pt x="3483777" y="8789"/>
                      <a:pt x="3485704" y="13442"/>
                      <a:pt x="3485704" y="18294"/>
                    </a:cubicBezTo>
                    <a:lnTo>
                      <a:pt x="3485704" y="318947"/>
                    </a:lnTo>
                    <a:cubicBezTo>
                      <a:pt x="3485704" y="323799"/>
                      <a:pt x="3483777" y="328452"/>
                      <a:pt x="3480346" y="331883"/>
                    </a:cubicBezTo>
                    <a:cubicBezTo>
                      <a:pt x="3476915" y="335314"/>
                      <a:pt x="3472262" y="337241"/>
                      <a:pt x="3467410" y="337241"/>
                    </a:cubicBezTo>
                    <a:lnTo>
                      <a:pt x="18294" y="337241"/>
                    </a:lnTo>
                    <a:cubicBezTo>
                      <a:pt x="13442" y="337241"/>
                      <a:pt x="8789" y="335314"/>
                      <a:pt x="5358" y="331883"/>
                    </a:cubicBezTo>
                    <a:cubicBezTo>
                      <a:pt x="1927" y="328452"/>
                      <a:pt x="0" y="323799"/>
                      <a:pt x="0" y="318947"/>
                    </a:cubicBezTo>
                    <a:lnTo>
                      <a:pt x="0" y="18294"/>
                    </a:lnTo>
                    <a:cubicBezTo>
                      <a:pt x="0" y="13442"/>
                      <a:pt x="1927" y="8789"/>
                      <a:pt x="5358" y="5358"/>
                    </a:cubicBezTo>
                    <a:cubicBezTo>
                      <a:pt x="8789" y="1927"/>
                      <a:pt x="13442" y="0"/>
                      <a:pt x="18294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0" y="19050"/>
                <a:ext cx="3485704" cy="318191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22" name="TextBox 22"/>
            <p:cNvSpPr txBox="1"/>
            <p:nvPr/>
          </p:nvSpPr>
          <p:spPr>
            <a:xfrm>
              <a:off x="452017" y="473199"/>
              <a:ext cx="14895144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R&amp;D accounts for 26% of the impact, followed by commercial at 24%, with AI increasing efficiencies in developing new medicines and opening up new ways of interaction.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409917" y="6688443"/>
            <a:ext cx="11849383" cy="1146425"/>
            <a:chOff x="0" y="0"/>
            <a:chExt cx="15799177" cy="1528566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15799177" cy="1528566"/>
              <a:chOff x="0" y="0"/>
              <a:chExt cx="3485704" cy="337241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3485704" cy="337241"/>
              </a:xfrm>
              <a:custGeom>
                <a:avLst/>
                <a:gdLst/>
                <a:ahLst/>
                <a:cxnLst/>
                <a:rect l="l" t="t" r="r" b="b"/>
                <a:pathLst>
                  <a:path w="3485704" h="337241">
                    <a:moveTo>
                      <a:pt x="18294" y="0"/>
                    </a:moveTo>
                    <a:lnTo>
                      <a:pt x="3467410" y="0"/>
                    </a:lnTo>
                    <a:cubicBezTo>
                      <a:pt x="3472262" y="0"/>
                      <a:pt x="3476915" y="1927"/>
                      <a:pt x="3480346" y="5358"/>
                    </a:cubicBezTo>
                    <a:cubicBezTo>
                      <a:pt x="3483777" y="8789"/>
                      <a:pt x="3485704" y="13442"/>
                      <a:pt x="3485704" y="18294"/>
                    </a:cubicBezTo>
                    <a:lnTo>
                      <a:pt x="3485704" y="318947"/>
                    </a:lnTo>
                    <a:cubicBezTo>
                      <a:pt x="3485704" y="323799"/>
                      <a:pt x="3483777" y="328452"/>
                      <a:pt x="3480346" y="331883"/>
                    </a:cubicBezTo>
                    <a:cubicBezTo>
                      <a:pt x="3476915" y="335314"/>
                      <a:pt x="3472262" y="337241"/>
                      <a:pt x="3467410" y="337241"/>
                    </a:cubicBezTo>
                    <a:lnTo>
                      <a:pt x="18294" y="337241"/>
                    </a:lnTo>
                    <a:cubicBezTo>
                      <a:pt x="13442" y="337241"/>
                      <a:pt x="8789" y="335314"/>
                      <a:pt x="5358" y="331883"/>
                    </a:cubicBezTo>
                    <a:cubicBezTo>
                      <a:pt x="1927" y="328452"/>
                      <a:pt x="0" y="323799"/>
                      <a:pt x="0" y="318947"/>
                    </a:cubicBezTo>
                    <a:lnTo>
                      <a:pt x="0" y="18294"/>
                    </a:lnTo>
                    <a:cubicBezTo>
                      <a:pt x="0" y="13442"/>
                      <a:pt x="1927" y="8789"/>
                      <a:pt x="5358" y="5358"/>
                    </a:cubicBezTo>
                    <a:cubicBezTo>
                      <a:pt x="8789" y="1927"/>
                      <a:pt x="13442" y="0"/>
                      <a:pt x="18294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19050"/>
                <a:ext cx="3485704" cy="318191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452017" y="473199"/>
              <a:ext cx="14895144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Pharma’s enabling functions contribute 11%, with AI increasing the speed and efficiency of supporting processes such as IT, finance, HR, and legal and compliance.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5409917" y="7949168"/>
            <a:ext cx="11849383" cy="1146425"/>
            <a:chOff x="0" y="0"/>
            <a:chExt cx="15799177" cy="1528566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15799177" cy="1528566"/>
              <a:chOff x="0" y="0"/>
              <a:chExt cx="3485704" cy="337241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3485704" cy="337241"/>
              </a:xfrm>
              <a:custGeom>
                <a:avLst/>
                <a:gdLst/>
                <a:ahLst/>
                <a:cxnLst/>
                <a:rect l="l" t="t" r="r" b="b"/>
                <a:pathLst>
                  <a:path w="3485704" h="337241">
                    <a:moveTo>
                      <a:pt x="18294" y="0"/>
                    </a:moveTo>
                    <a:lnTo>
                      <a:pt x="3467410" y="0"/>
                    </a:lnTo>
                    <a:cubicBezTo>
                      <a:pt x="3472262" y="0"/>
                      <a:pt x="3476915" y="1927"/>
                      <a:pt x="3480346" y="5358"/>
                    </a:cubicBezTo>
                    <a:cubicBezTo>
                      <a:pt x="3483777" y="8789"/>
                      <a:pt x="3485704" y="13442"/>
                      <a:pt x="3485704" y="18294"/>
                    </a:cubicBezTo>
                    <a:lnTo>
                      <a:pt x="3485704" y="318947"/>
                    </a:lnTo>
                    <a:cubicBezTo>
                      <a:pt x="3485704" y="323799"/>
                      <a:pt x="3483777" y="328452"/>
                      <a:pt x="3480346" y="331883"/>
                    </a:cubicBezTo>
                    <a:cubicBezTo>
                      <a:pt x="3476915" y="335314"/>
                      <a:pt x="3472262" y="337241"/>
                      <a:pt x="3467410" y="337241"/>
                    </a:cubicBezTo>
                    <a:lnTo>
                      <a:pt x="18294" y="337241"/>
                    </a:lnTo>
                    <a:cubicBezTo>
                      <a:pt x="13442" y="337241"/>
                      <a:pt x="8789" y="335314"/>
                      <a:pt x="5358" y="331883"/>
                    </a:cubicBezTo>
                    <a:cubicBezTo>
                      <a:pt x="1927" y="328452"/>
                      <a:pt x="0" y="323799"/>
                      <a:pt x="0" y="318947"/>
                    </a:cubicBezTo>
                    <a:lnTo>
                      <a:pt x="0" y="18294"/>
                    </a:lnTo>
                    <a:cubicBezTo>
                      <a:pt x="0" y="13442"/>
                      <a:pt x="1927" y="8789"/>
                      <a:pt x="5358" y="5358"/>
                    </a:cubicBezTo>
                    <a:cubicBezTo>
                      <a:pt x="8789" y="1927"/>
                      <a:pt x="13442" y="0"/>
                      <a:pt x="18294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0" y="19050"/>
                <a:ext cx="3485704" cy="318191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32" name="TextBox 32"/>
            <p:cNvSpPr txBox="1"/>
            <p:nvPr/>
          </p:nvSpPr>
          <p:spPr>
            <a:xfrm>
              <a:off x="452017" y="473199"/>
              <a:ext cx="14895144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In total, pharma companies could gain an additional $254B in annual operating profits worldwide by 2030 assuming a high degree of industrialization of AI use cases.</a:t>
              </a:r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904875" y="8221982"/>
            <a:ext cx="4188413" cy="7639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560"/>
              </a:lnSpc>
            </a:pPr>
            <a:r>
              <a:rPr lang="en-US" sz="15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Indian pharma leads globally in scale but faces increasing complexity in regulatory, operational, and data management processes.</a:t>
            </a:r>
          </a:p>
          <a:p>
            <a:pPr algn="l">
              <a:lnSpc>
                <a:spcPts val="1560"/>
              </a:lnSpc>
            </a:pPr>
            <a:endParaRPr lang="en-US" sz="15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5604652" y="9651910"/>
            <a:ext cx="11459913" cy="336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99"/>
              </a:lnSpc>
            </a:pPr>
            <a:r>
              <a:rPr lang="en-US" sz="2499" i="1">
                <a:solidFill>
                  <a:srgbClr val="FFFFFF"/>
                </a:solidFill>
                <a:latin typeface="Open Sans Italics"/>
                <a:ea typeface="Open Sans Italics"/>
                <a:cs typeface="Open Sans Italics"/>
                <a:sym typeface="Open Sans Italics"/>
              </a:rPr>
              <a:t>“AI-driven automation is no longer optional — it’s the competitive advantage.”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6132379">
            <a:off x="9892408" y="-594105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6"/>
                </a:lnTo>
                <a:lnTo>
                  <a:pt x="0" y="126669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-4437250">
            <a:off x="9892408" y="2924822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6"/>
                </a:lnTo>
                <a:lnTo>
                  <a:pt x="0" y="126669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849579" y="1115626"/>
            <a:ext cx="14306497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Unlocking Value in GMP Operations</a:t>
            </a:r>
          </a:p>
        </p:txBody>
      </p:sp>
      <p:sp>
        <p:nvSpPr>
          <p:cNvPr id="5" name="Freeform 5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graphicFrame>
        <p:nvGraphicFramePr>
          <p:cNvPr id="7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962960"/>
              </p:ext>
            </p:extLst>
          </p:nvPr>
        </p:nvGraphicFramePr>
        <p:xfrm>
          <a:off x="849579" y="2688171"/>
          <a:ext cx="15629178" cy="6951128"/>
        </p:xfrm>
        <a:graphic>
          <a:graphicData uri="http://schemas.openxmlformats.org/drawingml/2006/table">
            <a:tbl>
              <a:tblPr/>
              <a:tblGrid>
                <a:gridCol w="5177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1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9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15242">
                <a:tc>
                  <a:txBody>
                    <a:bodyPr/>
                    <a:lstStyle/>
                    <a:p>
                      <a:pPr algn="ctr">
                        <a:lnSpc>
                          <a:spcPts val="3059"/>
                        </a:lnSpc>
                        <a:defRPr/>
                      </a:pPr>
                      <a:r>
                        <a:rPr lang="en-US" sz="2185" b="1" dirty="0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Regulatory Agility (Continuous compliance)</a:t>
                      </a:r>
                      <a:endParaRPr lang="en-US" sz="1100" dirty="0"/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rotWithShape="1">
                      <a:gsLst>
                        <a:gs pos="0">
                          <a:srgbClr val="21506E">
                            <a:alpha val="100000"/>
                          </a:srgbClr>
                        </a:gs>
                        <a:gs pos="100000">
                          <a:srgbClr val="000000">
                            <a:alpha val="100000"/>
                          </a:srgbClr>
                        </a:gs>
                      </a:gsLst>
                      <a:lin ang="27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59"/>
                        </a:lnSpc>
                        <a:defRPr/>
                      </a:pPr>
                      <a:r>
                        <a:rPr lang="en-US" sz="2185" b="1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Plant Optimization </a:t>
                      </a:r>
                      <a:endParaRPr lang="en-US" sz="1100"/>
                    </a:p>
                    <a:p>
                      <a:pPr algn="ctr">
                        <a:lnSpc>
                          <a:spcPts val="3059"/>
                        </a:lnSpc>
                      </a:pPr>
                      <a:r>
                        <a:rPr lang="en-US" sz="2185" b="1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(Maximizing Yield &amp; Output)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rotWithShape="1">
                      <a:gsLst>
                        <a:gs pos="0">
                          <a:srgbClr val="21506E">
                            <a:alpha val="100000"/>
                          </a:srgbClr>
                        </a:gs>
                        <a:gs pos="100000">
                          <a:srgbClr val="000000">
                            <a:alpha val="100000"/>
                          </a:srgbClr>
                        </a:gs>
                      </a:gsLst>
                      <a:lin ang="27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59"/>
                        </a:lnSpc>
                        <a:defRPr/>
                      </a:pPr>
                      <a:r>
                        <a:rPr lang="en-US" sz="2185" b="1" dirty="0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Productivity &amp; Performance </a:t>
                      </a:r>
                      <a:endParaRPr lang="en-US" sz="1100" dirty="0"/>
                    </a:p>
                    <a:p>
                      <a:pPr algn="ctr">
                        <a:lnSpc>
                          <a:spcPts val="3059"/>
                        </a:lnSpc>
                      </a:pPr>
                      <a:r>
                        <a:rPr lang="en-US" sz="2185" b="1" dirty="0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(Operational Efficiency)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rotWithShape="1">
                      <a:gsLst>
                        <a:gs pos="0">
                          <a:srgbClr val="21506E">
                            <a:alpha val="100000"/>
                          </a:srgbClr>
                        </a:gs>
                        <a:gs pos="100000">
                          <a:srgbClr val="000000">
                            <a:alpha val="100000"/>
                          </a:srgbClr>
                        </a:gs>
                      </a:gsLst>
                      <a:lin ang="27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1836"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Rapid Audit Response</a:t>
                      </a:r>
                      <a:endParaRPr lang="en-US" sz="1100" dirty="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Instant data retrieval for auditor queries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Yield Optimization</a:t>
                      </a:r>
                      <a:endParaRPr lang="en-US" sz="110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Principal Component Analysis (PCA) to maximize output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Employee Productivity</a:t>
                      </a:r>
                      <a:endParaRPr lang="en-US" sz="1100" dirty="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 b="1" dirty="0">
                          <a:solidFill>
                            <a:srgbClr val="000000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Track operator efficiency &amp; training gaps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2214"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Automated Reporting</a:t>
                      </a:r>
                      <a:endParaRPr lang="en-US" sz="1100" dirty="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APR/PQR &amp; Management Reviews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Material &amp; Vendor Intelligence</a:t>
                      </a:r>
                      <a:endParaRPr lang="en-US" sz="110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Automate raw material reconciliation and AI-driven Supplier Quality Risk Scoring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Predictive Maintenance</a:t>
                      </a:r>
                      <a:endParaRPr lang="en-US" sz="1100" dirty="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Analyze downtime patterns (Machine Productivity)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1836"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OOS Investigation Support</a:t>
                      </a:r>
                      <a:endParaRPr lang="en-US" sz="1100" dirty="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AI-driven root cause analysis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Environmental Monitoring</a:t>
                      </a:r>
                      <a:endParaRPr lang="en-US" sz="1100" dirty="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Automate trending to predict risk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447"/>
                        </a:lnSpc>
                        <a:defRPr/>
                      </a:pP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Right-First-Time (RFT) Analytics</a:t>
                      </a:r>
                      <a:r>
                        <a:rPr lang="en-US" sz="1748" b="1" dirty="0">
                          <a:solidFill>
                            <a:srgbClr val="000000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 </a:t>
                      </a:r>
                      <a:endParaRPr lang="en-US" sz="1100" dirty="0"/>
                    </a:p>
                    <a:p>
                      <a:pPr algn="l">
                        <a:lnSpc>
                          <a:spcPts val="2039"/>
                        </a:lnSpc>
                      </a:pPr>
                      <a:r>
                        <a:rPr lang="en-US" sz="1456" b="1" dirty="0">
                          <a:solidFill>
                            <a:srgbClr val="000000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Eliminate recurring data discrepancies and rework</a:t>
                      </a:r>
                    </a:p>
                  </a:txBody>
                  <a:tcPr marL="180394" marR="180394" marT="180394" marB="18039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8"/>
          <p:cNvSpPr txBox="1"/>
          <p:nvPr/>
        </p:nvSpPr>
        <p:spPr>
          <a:xfrm>
            <a:off x="849579" y="2201476"/>
            <a:ext cx="10823866" cy="403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0"/>
              </a:lnSpc>
            </a:pPr>
            <a:r>
              <a:rPr lang="en-US" sz="3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Aligning AI Use Cases to Industry’s Highest Value Operations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41469">
            <a:off x="-3036428" y="9334374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5" y="0"/>
                </a:lnTo>
                <a:lnTo>
                  <a:pt x="27838335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489189" y="1116226"/>
            <a:ext cx="12815939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The Vision &amp; Challenge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584951" y="3232711"/>
            <a:ext cx="8685407" cy="794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3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The Vision for the Indian Pharma is clear - Be the undisputed quality leader for the world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1538073" y="4893990"/>
            <a:ext cx="8685407" cy="794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3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But this vision is threatened by a fundamental problem …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354435" y="6457402"/>
            <a:ext cx="8685407" cy="1184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20"/>
              </a:lnSpc>
            </a:pPr>
            <a:r>
              <a:rPr lang="en-US" sz="30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… and the challenge is not the challenge of expertise, it's the challenge of visibility, the </a:t>
            </a:r>
            <a:r>
              <a:rPr lang="en-US" sz="3000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dark data</a:t>
            </a:r>
            <a:r>
              <a:rPr lang="en-US" sz="3000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problem!</a:t>
            </a:r>
          </a:p>
        </p:txBody>
      </p:sp>
      <p:sp>
        <p:nvSpPr>
          <p:cNvPr id="7" name="Freeform 7"/>
          <p:cNvSpPr/>
          <p:nvPr/>
        </p:nvSpPr>
        <p:spPr>
          <a:xfrm rot="-228320">
            <a:off x="-2516625" y="7781705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075578" y="3307496"/>
            <a:ext cx="413611" cy="388042"/>
          </a:xfrm>
          <a:custGeom>
            <a:avLst/>
            <a:gdLst/>
            <a:ahLst/>
            <a:cxnLst/>
            <a:rect l="l" t="t" r="r" b="b"/>
            <a:pathLst>
              <a:path w="413611" h="388042">
                <a:moveTo>
                  <a:pt x="0" y="0"/>
                </a:moveTo>
                <a:lnTo>
                  <a:pt x="413611" y="0"/>
                </a:lnTo>
                <a:lnTo>
                  <a:pt x="413611" y="388042"/>
                </a:lnTo>
                <a:lnTo>
                  <a:pt x="0" y="3880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1028700" y="4968775"/>
            <a:ext cx="413611" cy="388042"/>
          </a:xfrm>
          <a:custGeom>
            <a:avLst/>
            <a:gdLst/>
            <a:ahLst/>
            <a:cxnLst/>
            <a:rect l="l" t="t" r="r" b="b"/>
            <a:pathLst>
              <a:path w="413611" h="388042">
                <a:moveTo>
                  <a:pt x="0" y="0"/>
                </a:moveTo>
                <a:lnTo>
                  <a:pt x="413611" y="0"/>
                </a:lnTo>
                <a:lnTo>
                  <a:pt x="413611" y="388042"/>
                </a:lnTo>
                <a:lnTo>
                  <a:pt x="0" y="38804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41469">
            <a:off x="-3036428" y="8212524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5" y="0"/>
                </a:lnTo>
                <a:lnTo>
                  <a:pt x="27838335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489189" y="1116226"/>
            <a:ext cx="15435883" cy="2105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Do You Know What Your Factory is Telling You?</a:t>
            </a:r>
          </a:p>
        </p:txBody>
      </p:sp>
      <p:sp>
        <p:nvSpPr>
          <p:cNvPr id="4" name="Freeform 4"/>
          <p:cNvSpPr/>
          <p:nvPr/>
        </p:nvSpPr>
        <p:spPr>
          <a:xfrm rot="-228320">
            <a:off x="-2415136" y="8263777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89189" y="4128988"/>
            <a:ext cx="3658237" cy="2849396"/>
            <a:chOff x="0" y="0"/>
            <a:chExt cx="963486" cy="75045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963486" cy="750458"/>
            </a:xfrm>
            <a:custGeom>
              <a:avLst/>
              <a:gdLst/>
              <a:ahLst/>
              <a:cxnLst/>
              <a:rect l="l" t="t" r="r" b="b"/>
              <a:pathLst>
                <a:path w="963486" h="750458">
                  <a:moveTo>
                    <a:pt x="59256" y="0"/>
                  </a:moveTo>
                  <a:lnTo>
                    <a:pt x="904230" y="0"/>
                  </a:lnTo>
                  <a:cubicBezTo>
                    <a:pt x="936956" y="0"/>
                    <a:pt x="963486" y="26530"/>
                    <a:pt x="963486" y="59256"/>
                  </a:cubicBezTo>
                  <a:lnTo>
                    <a:pt x="963486" y="691202"/>
                  </a:lnTo>
                  <a:cubicBezTo>
                    <a:pt x="963486" y="723928"/>
                    <a:pt x="936956" y="750458"/>
                    <a:pt x="904230" y="750458"/>
                  </a:cubicBezTo>
                  <a:lnTo>
                    <a:pt x="59256" y="750458"/>
                  </a:lnTo>
                  <a:cubicBezTo>
                    <a:pt x="26530" y="750458"/>
                    <a:pt x="0" y="723928"/>
                    <a:pt x="0" y="691202"/>
                  </a:cubicBezTo>
                  <a:lnTo>
                    <a:pt x="0" y="59256"/>
                  </a:lnTo>
                  <a:cubicBezTo>
                    <a:pt x="0" y="26530"/>
                    <a:pt x="26530" y="0"/>
                    <a:pt x="5925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C4A5B">
                    <a:alpha val="30000"/>
                  </a:srgbClr>
                </a:gs>
                <a:gs pos="100000">
                  <a:srgbClr val="48B4F9">
                    <a:alpha val="3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9050"/>
              <a:ext cx="963486" cy="7314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4072665" y="4128988"/>
            <a:ext cx="3658237" cy="2849396"/>
            <a:chOff x="0" y="0"/>
            <a:chExt cx="963486" cy="75045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63486" cy="750458"/>
            </a:xfrm>
            <a:custGeom>
              <a:avLst/>
              <a:gdLst/>
              <a:ahLst/>
              <a:cxnLst/>
              <a:rect l="l" t="t" r="r" b="b"/>
              <a:pathLst>
                <a:path w="963486" h="750458">
                  <a:moveTo>
                    <a:pt x="59256" y="0"/>
                  </a:moveTo>
                  <a:lnTo>
                    <a:pt x="904230" y="0"/>
                  </a:lnTo>
                  <a:cubicBezTo>
                    <a:pt x="936956" y="0"/>
                    <a:pt x="963486" y="26530"/>
                    <a:pt x="963486" y="59256"/>
                  </a:cubicBezTo>
                  <a:lnTo>
                    <a:pt x="963486" y="691202"/>
                  </a:lnTo>
                  <a:cubicBezTo>
                    <a:pt x="963486" y="723928"/>
                    <a:pt x="936956" y="750458"/>
                    <a:pt x="904230" y="750458"/>
                  </a:cubicBezTo>
                  <a:lnTo>
                    <a:pt x="59256" y="750458"/>
                  </a:lnTo>
                  <a:cubicBezTo>
                    <a:pt x="26530" y="750458"/>
                    <a:pt x="0" y="723928"/>
                    <a:pt x="0" y="691202"/>
                  </a:cubicBezTo>
                  <a:lnTo>
                    <a:pt x="0" y="59256"/>
                  </a:lnTo>
                  <a:cubicBezTo>
                    <a:pt x="0" y="26530"/>
                    <a:pt x="26530" y="0"/>
                    <a:pt x="5925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C4A5B">
                    <a:alpha val="30000"/>
                  </a:srgbClr>
                </a:gs>
                <a:gs pos="100000">
                  <a:srgbClr val="48B4F9">
                    <a:alpha val="3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9050"/>
              <a:ext cx="963486" cy="7314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668310" y="4491534"/>
            <a:ext cx="3190295" cy="548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59"/>
              </a:lnSpc>
            </a:pPr>
            <a:r>
              <a:rPr lang="en-US" sz="3999" b="1" spc="-16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80%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251786" y="4491534"/>
            <a:ext cx="3190295" cy="1071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59"/>
              </a:lnSpc>
            </a:pPr>
            <a:r>
              <a:rPr lang="en-US" sz="3999" b="1" spc="-16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Operational</a:t>
            </a:r>
          </a:p>
          <a:p>
            <a:pPr algn="l">
              <a:lnSpc>
                <a:spcPts val="4159"/>
              </a:lnSpc>
            </a:pPr>
            <a:r>
              <a:rPr lang="en-US" sz="3999" b="1" spc="-16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Blindspot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668310" y="5214392"/>
            <a:ext cx="3190295" cy="1631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99"/>
              </a:lnSpc>
            </a:pPr>
            <a:r>
              <a:rPr lang="en-US" sz="2499" spc="-10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of GMP-critical data is dark - Locked in PDFs, SOPs, handwritten logs, emails</a:t>
            </a:r>
          </a:p>
          <a:p>
            <a:pPr algn="l">
              <a:lnSpc>
                <a:spcPts val="2599"/>
              </a:lnSpc>
            </a:pPr>
            <a:endParaRPr lang="en-US" sz="2499" spc="-104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4251786" y="5764085"/>
            <a:ext cx="3190295" cy="336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99"/>
              </a:lnSpc>
            </a:pPr>
            <a:r>
              <a:rPr lang="en-US" sz="2499" spc="-10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Not an IT Problem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5409041" y="3620502"/>
            <a:ext cx="8402007" cy="5424834"/>
            <a:chOff x="0" y="0"/>
            <a:chExt cx="11202677" cy="7233112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2983136"/>
              <a:ext cx="2595917" cy="2595917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21" name="Freeform 21"/>
            <p:cNvSpPr/>
            <p:nvPr/>
          </p:nvSpPr>
          <p:spPr>
            <a:xfrm>
              <a:off x="981774" y="3615809"/>
              <a:ext cx="632368" cy="820814"/>
            </a:xfrm>
            <a:custGeom>
              <a:avLst/>
              <a:gdLst/>
              <a:ahLst/>
              <a:cxnLst/>
              <a:rect l="l" t="t" r="r" b="b"/>
              <a:pathLst>
                <a:path w="632368" h="820814">
                  <a:moveTo>
                    <a:pt x="0" y="0"/>
                  </a:moveTo>
                  <a:lnTo>
                    <a:pt x="632369" y="0"/>
                  </a:lnTo>
                  <a:lnTo>
                    <a:pt x="632369" y="820814"/>
                  </a:lnTo>
                  <a:lnTo>
                    <a:pt x="0" y="8208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2"/>
            <p:cNvSpPr/>
            <p:nvPr/>
          </p:nvSpPr>
          <p:spPr>
            <a:xfrm>
              <a:off x="7367615" y="620838"/>
              <a:ext cx="632368" cy="820814"/>
            </a:xfrm>
            <a:custGeom>
              <a:avLst/>
              <a:gdLst/>
              <a:ahLst/>
              <a:cxnLst/>
              <a:rect l="l" t="t" r="r" b="b"/>
              <a:pathLst>
                <a:path w="632368" h="820814">
                  <a:moveTo>
                    <a:pt x="0" y="0"/>
                  </a:moveTo>
                  <a:lnTo>
                    <a:pt x="632368" y="0"/>
                  </a:lnTo>
                  <a:lnTo>
                    <a:pt x="632368" y="820814"/>
                  </a:lnTo>
                  <a:lnTo>
                    <a:pt x="0" y="8208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23" name="Group 23"/>
            <p:cNvGrpSpPr/>
            <p:nvPr/>
          </p:nvGrpSpPr>
          <p:grpSpPr>
            <a:xfrm>
              <a:off x="2595917" y="143693"/>
              <a:ext cx="2595917" cy="2595917"/>
              <a:chOff x="0" y="0"/>
              <a:chExt cx="812800" cy="8128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26" name="Freeform 26"/>
            <p:cNvSpPr/>
            <p:nvPr/>
          </p:nvSpPr>
          <p:spPr>
            <a:xfrm>
              <a:off x="3490616" y="669676"/>
              <a:ext cx="806519" cy="806519"/>
            </a:xfrm>
            <a:custGeom>
              <a:avLst/>
              <a:gdLst/>
              <a:ahLst/>
              <a:cxnLst/>
              <a:rect l="l" t="t" r="r" b="b"/>
              <a:pathLst>
                <a:path w="806519" h="806519">
                  <a:moveTo>
                    <a:pt x="0" y="0"/>
                  </a:moveTo>
                  <a:lnTo>
                    <a:pt x="806519" y="0"/>
                  </a:lnTo>
                  <a:lnTo>
                    <a:pt x="806519" y="806519"/>
                  </a:lnTo>
                  <a:lnTo>
                    <a:pt x="0" y="80651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" name="Group 27"/>
            <p:cNvGrpSpPr/>
            <p:nvPr/>
          </p:nvGrpSpPr>
          <p:grpSpPr>
            <a:xfrm>
              <a:off x="6385840" y="0"/>
              <a:ext cx="2595917" cy="2595917"/>
              <a:chOff x="0" y="0"/>
              <a:chExt cx="812800" cy="8128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>
              <a:off x="8606760" y="2880800"/>
              <a:ext cx="2595917" cy="2595917"/>
              <a:chOff x="0" y="0"/>
              <a:chExt cx="812800" cy="812800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76200" y="38100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33" name="Freeform 33"/>
            <p:cNvSpPr/>
            <p:nvPr/>
          </p:nvSpPr>
          <p:spPr>
            <a:xfrm>
              <a:off x="9406397" y="3451226"/>
              <a:ext cx="996641" cy="862548"/>
            </a:xfrm>
            <a:custGeom>
              <a:avLst/>
              <a:gdLst/>
              <a:ahLst/>
              <a:cxnLst/>
              <a:rect l="l" t="t" r="r" b="b"/>
              <a:pathLst>
                <a:path w="996641" h="862548">
                  <a:moveTo>
                    <a:pt x="0" y="0"/>
                  </a:moveTo>
                  <a:lnTo>
                    <a:pt x="996642" y="0"/>
                  </a:lnTo>
                  <a:lnTo>
                    <a:pt x="996642" y="862547"/>
                  </a:lnTo>
                  <a:lnTo>
                    <a:pt x="0" y="8625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4"/>
            <p:cNvSpPr/>
            <p:nvPr/>
          </p:nvSpPr>
          <p:spPr>
            <a:xfrm>
              <a:off x="7367615" y="655381"/>
              <a:ext cx="632368" cy="820814"/>
            </a:xfrm>
            <a:custGeom>
              <a:avLst/>
              <a:gdLst/>
              <a:ahLst/>
              <a:cxnLst/>
              <a:rect l="l" t="t" r="r" b="b"/>
              <a:pathLst>
                <a:path w="632368" h="820814">
                  <a:moveTo>
                    <a:pt x="0" y="0"/>
                  </a:moveTo>
                  <a:lnTo>
                    <a:pt x="632368" y="0"/>
                  </a:lnTo>
                  <a:lnTo>
                    <a:pt x="632368" y="820814"/>
                  </a:lnTo>
                  <a:lnTo>
                    <a:pt x="0" y="8208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2912956" y="2149537"/>
              <a:ext cx="5083576" cy="5083576"/>
            </a:xfrm>
            <a:custGeom>
              <a:avLst/>
              <a:gdLst/>
              <a:ahLst/>
              <a:cxnLst/>
              <a:rect l="l" t="t" r="r" b="b"/>
              <a:pathLst>
                <a:path w="5083576" h="5083576">
                  <a:moveTo>
                    <a:pt x="0" y="0"/>
                  </a:moveTo>
                  <a:lnTo>
                    <a:pt x="5083576" y="0"/>
                  </a:lnTo>
                  <a:lnTo>
                    <a:pt x="5083576" y="5083575"/>
                  </a:lnTo>
                  <a:lnTo>
                    <a:pt x="0" y="50835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423871" y="4542581"/>
              <a:ext cx="1748176" cy="4107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94"/>
                </a:lnSpc>
                <a:spcBef>
                  <a:spcPct val="0"/>
                </a:spcBef>
              </a:pPr>
              <a:r>
                <a:rPr lang="en-US" sz="1853" b="1">
                  <a:solidFill>
                    <a:srgbClr val="FFFFFF"/>
                  </a:solidFill>
                  <a:latin typeface="Inter Bold"/>
                  <a:ea typeface="Inter Bold"/>
                  <a:cs typeface="Inter Bold"/>
                  <a:sym typeface="Inter Bold"/>
                </a:rPr>
                <a:t>Paper BPR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2912956" y="1665567"/>
              <a:ext cx="1961839" cy="6460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53"/>
                </a:lnSpc>
              </a:pPr>
              <a:r>
                <a:rPr lang="en-US" sz="1853" b="1">
                  <a:solidFill>
                    <a:srgbClr val="FFFFFF"/>
                  </a:solidFill>
                  <a:latin typeface="Inter Bold"/>
                  <a:ea typeface="Inter Bold"/>
                  <a:cs typeface="Inter Bold"/>
                  <a:sym typeface="Inter Bold"/>
                </a:rPr>
                <a:t>Handwritten Logs</a:t>
              </a:r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6702880" y="1656417"/>
              <a:ext cx="1961839" cy="3401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53"/>
                </a:lnSpc>
              </a:pPr>
              <a:r>
                <a:rPr lang="en-US" sz="1853" b="1">
                  <a:solidFill>
                    <a:srgbClr val="FFFFFF"/>
                  </a:solidFill>
                  <a:latin typeface="Inter Bold"/>
                  <a:ea typeface="Inter Bold"/>
                  <a:cs typeface="Inter Bold"/>
                  <a:sym typeface="Inter Bold"/>
                </a:rPr>
                <a:t>SOP (PDF)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8923799" y="4540420"/>
              <a:ext cx="1961839" cy="3401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53"/>
                </a:lnSpc>
              </a:pPr>
              <a:r>
                <a:rPr lang="en-US" sz="1853" b="1">
                  <a:solidFill>
                    <a:srgbClr val="FFFFFF"/>
                  </a:solidFill>
                  <a:latin typeface="Inter Bold"/>
                  <a:ea typeface="Inter Bold"/>
                  <a:cs typeface="Inter Bold"/>
                  <a:sym typeface="Inter Bold"/>
                </a:rPr>
                <a:t>Risk 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292875" y="2104553"/>
            <a:ext cx="9158578" cy="2105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The FDA Has Moved to Agentic AI. Have you?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292875" y="5230230"/>
            <a:ext cx="8556201" cy="3734177"/>
            <a:chOff x="0" y="0"/>
            <a:chExt cx="11408268" cy="497890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408268" cy="4978903"/>
            </a:xfrm>
            <a:custGeom>
              <a:avLst/>
              <a:gdLst/>
              <a:ahLst/>
              <a:cxnLst/>
              <a:rect l="l" t="t" r="r" b="b"/>
              <a:pathLst>
                <a:path w="11408268" h="4978903">
                  <a:moveTo>
                    <a:pt x="0" y="0"/>
                  </a:moveTo>
                  <a:lnTo>
                    <a:pt x="11408268" y="0"/>
                  </a:lnTo>
                  <a:lnTo>
                    <a:pt x="11408268" y="4978903"/>
                  </a:lnTo>
                  <a:lnTo>
                    <a:pt x="0" y="49789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-2527" t="-27441" r="-26258" b="-29324"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>
            <a:xfrm>
              <a:off x="879340" y="432701"/>
              <a:ext cx="9649587" cy="4113501"/>
            </a:xfrm>
            <a:custGeom>
              <a:avLst/>
              <a:gdLst/>
              <a:ahLst/>
              <a:cxnLst/>
              <a:rect l="l" t="t" r="r" b="b"/>
              <a:pathLst>
                <a:path w="9649587" h="4113501">
                  <a:moveTo>
                    <a:pt x="0" y="0"/>
                  </a:moveTo>
                  <a:lnTo>
                    <a:pt x="9649588" y="0"/>
                  </a:lnTo>
                  <a:lnTo>
                    <a:pt x="9649588" y="4113501"/>
                  </a:lnTo>
                  <a:lnTo>
                    <a:pt x="0" y="411350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834909" y="2228378"/>
            <a:ext cx="6424391" cy="2074473"/>
            <a:chOff x="0" y="0"/>
            <a:chExt cx="8565855" cy="2765964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8565855" cy="2765964"/>
              <a:chOff x="0" y="0"/>
              <a:chExt cx="1889847" cy="610243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1889847" cy="610243"/>
              </a:xfrm>
              <a:custGeom>
                <a:avLst/>
                <a:gdLst/>
                <a:ahLst/>
                <a:cxnLst/>
                <a:rect l="l" t="t" r="r" b="b"/>
                <a:pathLst>
                  <a:path w="1889847" h="610243">
                    <a:moveTo>
                      <a:pt x="33742" y="0"/>
                    </a:moveTo>
                    <a:lnTo>
                      <a:pt x="1856105" y="0"/>
                    </a:lnTo>
                    <a:cubicBezTo>
                      <a:pt x="1865054" y="0"/>
                      <a:pt x="1873637" y="3555"/>
                      <a:pt x="1879965" y="9883"/>
                    </a:cubicBezTo>
                    <a:cubicBezTo>
                      <a:pt x="1886292" y="16211"/>
                      <a:pt x="1889847" y="24793"/>
                      <a:pt x="1889847" y="33742"/>
                    </a:cubicBezTo>
                    <a:lnTo>
                      <a:pt x="1889847" y="576500"/>
                    </a:lnTo>
                    <a:cubicBezTo>
                      <a:pt x="1889847" y="595136"/>
                      <a:pt x="1874740" y="610243"/>
                      <a:pt x="1856105" y="610243"/>
                    </a:cubicBezTo>
                    <a:lnTo>
                      <a:pt x="33742" y="610243"/>
                    </a:lnTo>
                    <a:cubicBezTo>
                      <a:pt x="15107" y="610243"/>
                      <a:pt x="0" y="595136"/>
                      <a:pt x="0" y="576500"/>
                    </a:cubicBezTo>
                    <a:lnTo>
                      <a:pt x="0" y="33742"/>
                    </a:lnTo>
                    <a:cubicBezTo>
                      <a:pt x="0" y="15107"/>
                      <a:pt x="15107" y="0"/>
                      <a:pt x="33742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19050"/>
                <a:ext cx="1889847" cy="591193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419417" y="754351"/>
              <a:ext cx="7470158" cy="4438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20"/>
                </a:lnSpc>
              </a:pPr>
              <a:r>
                <a:rPr lang="en-US" sz="2327" b="1" spc="-97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The Technology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419417" y="1414947"/>
              <a:ext cx="7470158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Deployment of agentic AI capabilities... designed to plan, reason, and execute multi-step actions.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834909" y="4630612"/>
            <a:ext cx="6424391" cy="2074473"/>
            <a:chOff x="0" y="0"/>
            <a:chExt cx="8565855" cy="2765964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8565855" cy="2765964"/>
              <a:chOff x="0" y="0"/>
              <a:chExt cx="1889847" cy="610243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1889847" cy="610243"/>
              </a:xfrm>
              <a:custGeom>
                <a:avLst/>
                <a:gdLst/>
                <a:ahLst/>
                <a:cxnLst/>
                <a:rect l="l" t="t" r="r" b="b"/>
                <a:pathLst>
                  <a:path w="1889847" h="610243">
                    <a:moveTo>
                      <a:pt x="33742" y="0"/>
                    </a:moveTo>
                    <a:lnTo>
                      <a:pt x="1856105" y="0"/>
                    </a:lnTo>
                    <a:cubicBezTo>
                      <a:pt x="1865054" y="0"/>
                      <a:pt x="1873637" y="3555"/>
                      <a:pt x="1879965" y="9883"/>
                    </a:cubicBezTo>
                    <a:cubicBezTo>
                      <a:pt x="1886292" y="16211"/>
                      <a:pt x="1889847" y="24793"/>
                      <a:pt x="1889847" y="33742"/>
                    </a:cubicBezTo>
                    <a:lnTo>
                      <a:pt x="1889847" y="576500"/>
                    </a:lnTo>
                    <a:cubicBezTo>
                      <a:pt x="1889847" y="595136"/>
                      <a:pt x="1874740" y="610243"/>
                      <a:pt x="1856105" y="610243"/>
                    </a:cubicBezTo>
                    <a:lnTo>
                      <a:pt x="33742" y="610243"/>
                    </a:lnTo>
                    <a:cubicBezTo>
                      <a:pt x="15107" y="610243"/>
                      <a:pt x="0" y="595136"/>
                      <a:pt x="0" y="576500"/>
                    </a:cubicBezTo>
                    <a:lnTo>
                      <a:pt x="0" y="33742"/>
                    </a:lnTo>
                    <a:cubicBezTo>
                      <a:pt x="0" y="15107"/>
                      <a:pt x="15107" y="0"/>
                      <a:pt x="33742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19050"/>
                <a:ext cx="1889847" cy="591193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18" name="TextBox 18"/>
            <p:cNvSpPr txBox="1"/>
            <p:nvPr/>
          </p:nvSpPr>
          <p:spPr>
            <a:xfrm>
              <a:off x="419417" y="754351"/>
              <a:ext cx="7470158" cy="4438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20"/>
                </a:lnSpc>
              </a:pPr>
              <a:r>
                <a:rPr lang="en-US" sz="2327" b="1" spc="-97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The Use Case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419417" y="1414947"/>
              <a:ext cx="7470158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Assist with... post-market surveillance, inspections, and compliance.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0834909" y="7028935"/>
            <a:ext cx="6424391" cy="2074473"/>
            <a:chOff x="0" y="0"/>
            <a:chExt cx="8565855" cy="2765964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0"/>
              <a:ext cx="8565855" cy="2765964"/>
              <a:chOff x="0" y="0"/>
              <a:chExt cx="1889847" cy="610243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1889847" cy="610243"/>
              </a:xfrm>
              <a:custGeom>
                <a:avLst/>
                <a:gdLst/>
                <a:ahLst/>
                <a:cxnLst/>
                <a:rect l="l" t="t" r="r" b="b"/>
                <a:pathLst>
                  <a:path w="1889847" h="610243">
                    <a:moveTo>
                      <a:pt x="33742" y="0"/>
                    </a:moveTo>
                    <a:lnTo>
                      <a:pt x="1856105" y="0"/>
                    </a:lnTo>
                    <a:cubicBezTo>
                      <a:pt x="1865054" y="0"/>
                      <a:pt x="1873637" y="3555"/>
                      <a:pt x="1879965" y="9883"/>
                    </a:cubicBezTo>
                    <a:cubicBezTo>
                      <a:pt x="1886292" y="16211"/>
                      <a:pt x="1889847" y="24793"/>
                      <a:pt x="1889847" y="33742"/>
                    </a:cubicBezTo>
                    <a:lnTo>
                      <a:pt x="1889847" y="576500"/>
                    </a:lnTo>
                    <a:cubicBezTo>
                      <a:pt x="1889847" y="595136"/>
                      <a:pt x="1874740" y="610243"/>
                      <a:pt x="1856105" y="610243"/>
                    </a:cubicBezTo>
                    <a:lnTo>
                      <a:pt x="33742" y="610243"/>
                    </a:lnTo>
                    <a:cubicBezTo>
                      <a:pt x="15107" y="610243"/>
                      <a:pt x="0" y="595136"/>
                      <a:pt x="0" y="576500"/>
                    </a:cubicBezTo>
                    <a:lnTo>
                      <a:pt x="0" y="33742"/>
                    </a:lnTo>
                    <a:cubicBezTo>
                      <a:pt x="0" y="15107"/>
                      <a:pt x="15107" y="0"/>
                      <a:pt x="33742" y="0"/>
                    </a:cubicBezTo>
                    <a:close/>
                  </a:path>
                </a:pathLst>
              </a:custGeom>
              <a:solidFill>
                <a:srgbClr val="48B4F8">
                  <a:alpha val="14902"/>
                </a:srgbClr>
              </a:soli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19050"/>
                <a:ext cx="1889847" cy="591193"/>
              </a:xfrm>
              <a:prstGeom prst="rect">
                <a:avLst/>
              </a:prstGeom>
            </p:spPr>
            <p:txBody>
              <a:bodyPr lIns="45482" tIns="45482" rIns="45482" bIns="45482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419417" y="754351"/>
              <a:ext cx="7470158" cy="4438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20"/>
                </a:lnSpc>
              </a:pPr>
              <a:r>
                <a:rPr lang="en-US" sz="2327" b="1" spc="-97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The Architecture (Trust)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419417" y="1414947"/>
              <a:ext cx="7470158" cy="6202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872"/>
                </a:lnSpc>
              </a:pPr>
              <a:r>
                <a:rPr lang="en-US" sz="18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Incorporates built-in guidelines, including human oversight... models do not train on input data.</a:t>
              </a:r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1292875" y="4621500"/>
            <a:ext cx="8556201" cy="269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080"/>
              </a:lnSpc>
            </a:pPr>
            <a:r>
              <a:rPr lang="en-US" sz="2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December 1, 2025: FDA deploys Agentic AI for Inspections &amp; Compliance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751598"/>
            <a:ext cx="13875065" cy="2105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Do You Really Need To Go Digital Before Going AI?</a:t>
            </a:r>
          </a:p>
        </p:txBody>
      </p:sp>
      <p:sp>
        <p:nvSpPr>
          <p:cNvPr id="3" name="Freeform 3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-319031" y="9965667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7697896" y="3066173"/>
            <a:ext cx="10023878" cy="3059279"/>
            <a:chOff x="0" y="0"/>
            <a:chExt cx="13365170" cy="4079039"/>
          </a:xfrm>
        </p:grpSpPr>
        <p:sp>
          <p:nvSpPr>
            <p:cNvPr id="6" name="Freeform 6"/>
            <p:cNvSpPr/>
            <p:nvPr/>
          </p:nvSpPr>
          <p:spPr>
            <a:xfrm>
              <a:off x="10911343" y="0"/>
              <a:ext cx="2453827" cy="3487351"/>
            </a:xfrm>
            <a:custGeom>
              <a:avLst/>
              <a:gdLst/>
              <a:ahLst/>
              <a:cxnLst/>
              <a:rect l="l" t="t" r="r" b="b"/>
              <a:pathLst>
                <a:path w="2453827" h="3487351">
                  <a:moveTo>
                    <a:pt x="0" y="0"/>
                  </a:moveTo>
                  <a:lnTo>
                    <a:pt x="2453827" y="0"/>
                  </a:lnTo>
                  <a:lnTo>
                    <a:pt x="2453827" y="3487351"/>
                  </a:lnTo>
                  <a:lnTo>
                    <a:pt x="0" y="3487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  <a:ln w="38100" cap="sq">
              <a:solidFill>
                <a:srgbClr val="48B4F8"/>
              </a:solidFill>
              <a:prstDash val="sysDot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>
            <a:xfrm>
              <a:off x="522109" y="217565"/>
              <a:ext cx="2300741" cy="3269786"/>
            </a:xfrm>
            <a:custGeom>
              <a:avLst/>
              <a:gdLst/>
              <a:ahLst/>
              <a:cxnLst/>
              <a:rect l="l" t="t" r="r" b="b"/>
              <a:pathLst>
                <a:path w="2300741" h="3269786">
                  <a:moveTo>
                    <a:pt x="0" y="0"/>
                  </a:moveTo>
                  <a:lnTo>
                    <a:pt x="2300741" y="0"/>
                  </a:lnTo>
                  <a:lnTo>
                    <a:pt x="2300741" y="3269786"/>
                  </a:lnTo>
                  <a:lnTo>
                    <a:pt x="0" y="32697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  <a:ln w="38100" cap="sq">
              <a:solidFill>
                <a:srgbClr val="FFFFFF"/>
              </a:solidFill>
              <a:prstDash val="sysDot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3560455"/>
              <a:ext cx="3344960" cy="5185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99"/>
                </a:lnSpc>
              </a:pPr>
              <a:r>
                <a:rPr lang="en-US" sz="2499" spc="-57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Physical Records</a:t>
              </a:r>
            </a:p>
          </p:txBody>
        </p:sp>
        <p:sp>
          <p:nvSpPr>
            <p:cNvPr id="9" name="Freeform 9"/>
            <p:cNvSpPr/>
            <p:nvPr/>
          </p:nvSpPr>
          <p:spPr>
            <a:xfrm>
              <a:off x="822848" y="787698"/>
              <a:ext cx="1699264" cy="2205645"/>
            </a:xfrm>
            <a:custGeom>
              <a:avLst/>
              <a:gdLst/>
              <a:ahLst/>
              <a:cxnLst/>
              <a:rect l="l" t="t" r="r" b="b"/>
              <a:pathLst>
                <a:path w="1699264" h="2205645">
                  <a:moveTo>
                    <a:pt x="0" y="0"/>
                  </a:moveTo>
                  <a:lnTo>
                    <a:pt x="1699264" y="0"/>
                  </a:lnTo>
                  <a:lnTo>
                    <a:pt x="1699264" y="2205644"/>
                  </a:lnTo>
                  <a:lnTo>
                    <a:pt x="0" y="22056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/>
            <p:nvPr/>
          </p:nvSpPr>
          <p:spPr>
            <a:xfrm rot="-5260536">
              <a:off x="4113534" y="956194"/>
              <a:ext cx="795786" cy="2496584"/>
            </a:xfrm>
            <a:custGeom>
              <a:avLst/>
              <a:gdLst/>
              <a:ahLst/>
              <a:cxnLst/>
              <a:rect l="l" t="t" r="r" b="b"/>
              <a:pathLst>
                <a:path w="795786" h="2496584">
                  <a:moveTo>
                    <a:pt x="0" y="0"/>
                  </a:moveTo>
                  <a:lnTo>
                    <a:pt x="795786" y="0"/>
                  </a:lnTo>
                  <a:lnTo>
                    <a:pt x="795786" y="2496584"/>
                  </a:lnTo>
                  <a:lnTo>
                    <a:pt x="0" y="249658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>
            <a:xfrm rot="-5089939" flipH="1">
              <a:off x="6822024" y="1763631"/>
              <a:ext cx="682172" cy="2140147"/>
            </a:xfrm>
            <a:custGeom>
              <a:avLst/>
              <a:gdLst/>
              <a:ahLst/>
              <a:cxnLst/>
              <a:rect l="l" t="t" r="r" b="b"/>
              <a:pathLst>
                <a:path w="682172" h="2140147">
                  <a:moveTo>
                    <a:pt x="682172" y="0"/>
                  </a:moveTo>
                  <a:lnTo>
                    <a:pt x="0" y="0"/>
                  </a:lnTo>
                  <a:lnTo>
                    <a:pt x="0" y="2140147"/>
                  </a:lnTo>
                  <a:lnTo>
                    <a:pt x="682172" y="2140147"/>
                  </a:lnTo>
                  <a:lnTo>
                    <a:pt x="682172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>
            <a:xfrm rot="-6047000">
              <a:off x="9108128" y="1047336"/>
              <a:ext cx="682172" cy="2140147"/>
            </a:xfrm>
            <a:custGeom>
              <a:avLst/>
              <a:gdLst/>
              <a:ahLst/>
              <a:cxnLst/>
              <a:rect l="l" t="t" r="r" b="b"/>
              <a:pathLst>
                <a:path w="682172" h="2140147">
                  <a:moveTo>
                    <a:pt x="0" y="0"/>
                  </a:moveTo>
                  <a:lnTo>
                    <a:pt x="682172" y="0"/>
                  </a:lnTo>
                  <a:lnTo>
                    <a:pt x="682172" y="2140147"/>
                  </a:lnTo>
                  <a:lnTo>
                    <a:pt x="0" y="21401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11262173" y="3509655"/>
              <a:ext cx="1853441" cy="5185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99"/>
                </a:lnSpc>
              </a:pPr>
              <a:r>
                <a:rPr lang="en-US" sz="2499" spc="-57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AI Ready</a:t>
              </a:r>
            </a:p>
          </p:txBody>
        </p:sp>
        <p:sp>
          <p:nvSpPr>
            <p:cNvPr id="14" name="Freeform 14"/>
            <p:cNvSpPr/>
            <p:nvPr/>
          </p:nvSpPr>
          <p:spPr>
            <a:xfrm rot="-5400000">
              <a:off x="6067363" y="-167160"/>
              <a:ext cx="1826853" cy="2596303"/>
            </a:xfrm>
            <a:custGeom>
              <a:avLst/>
              <a:gdLst/>
              <a:ahLst/>
              <a:cxnLst/>
              <a:rect l="l" t="t" r="r" b="b"/>
              <a:pathLst>
                <a:path w="1826853" h="2596303">
                  <a:moveTo>
                    <a:pt x="0" y="0"/>
                  </a:moveTo>
                  <a:lnTo>
                    <a:pt x="1826853" y="0"/>
                  </a:lnTo>
                  <a:lnTo>
                    <a:pt x="1826853" y="2596303"/>
                  </a:lnTo>
                  <a:lnTo>
                    <a:pt x="0" y="25963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  <a:ln w="38100" cap="sq">
              <a:solidFill>
                <a:srgbClr val="FF3131"/>
              </a:solidFill>
              <a:prstDash val="sysDot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5960568" y="563653"/>
              <a:ext cx="2040443" cy="10519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99"/>
                </a:lnSpc>
              </a:pPr>
              <a:r>
                <a:rPr lang="en-US" sz="2499" spc="-57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Years of </a:t>
              </a:r>
            </a:p>
            <a:p>
              <a:pPr algn="ctr">
                <a:lnSpc>
                  <a:spcPts val="3199"/>
                </a:lnSpc>
              </a:pPr>
              <a:r>
                <a:rPr lang="en-US" sz="2499" spc="-57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Disruption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7697896" y="6982588"/>
            <a:ext cx="10023878" cy="3059279"/>
            <a:chOff x="0" y="0"/>
            <a:chExt cx="13365170" cy="4079039"/>
          </a:xfrm>
        </p:grpSpPr>
        <p:sp>
          <p:nvSpPr>
            <p:cNvPr id="17" name="Freeform 17"/>
            <p:cNvSpPr/>
            <p:nvPr/>
          </p:nvSpPr>
          <p:spPr>
            <a:xfrm>
              <a:off x="10911343" y="0"/>
              <a:ext cx="2453827" cy="3487351"/>
            </a:xfrm>
            <a:custGeom>
              <a:avLst/>
              <a:gdLst/>
              <a:ahLst/>
              <a:cxnLst/>
              <a:rect l="l" t="t" r="r" b="b"/>
              <a:pathLst>
                <a:path w="2453827" h="3487351">
                  <a:moveTo>
                    <a:pt x="0" y="0"/>
                  </a:moveTo>
                  <a:lnTo>
                    <a:pt x="2453827" y="0"/>
                  </a:lnTo>
                  <a:lnTo>
                    <a:pt x="2453827" y="3487351"/>
                  </a:lnTo>
                  <a:lnTo>
                    <a:pt x="0" y="3487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  <a:ln w="38100" cap="sq">
              <a:solidFill>
                <a:srgbClr val="48B4F8"/>
              </a:solidFill>
              <a:prstDash val="sysDot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522109" y="217565"/>
              <a:ext cx="2300741" cy="3269786"/>
            </a:xfrm>
            <a:custGeom>
              <a:avLst/>
              <a:gdLst/>
              <a:ahLst/>
              <a:cxnLst/>
              <a:rect l="l" t="t" r="r" b="b"/>
              <a:pathLst>
                <a:path w="2300741" h="3269786">
                  <a:moveTo>
                    <a:pt x="0" y="0"/>
                  </a:moveTo>
                  <a:lnTo>
                    <a:pt x="2300741" y="0"/>
                  </a:lnTo>
                  <a:lnTo>
                    <a:pt x="2300741" y="3269786"/>
                  </a:lnTo>
                  <a:lnTo>
                    <a:pt x="0" y="32697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  <a:ln w="38100" cap="sq">
              <a:solidFill>
                <a:srgbClr val="FFFFFF"/>
              </a:solidFill>
              <a:prstDash val="sysDot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3560455"/>
              <a:ext cx="3344960" cy="5185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99"/>
                </a:lnSpc>
              </a:pPr>
              <a:r>
                <a:rPr lang="en-US" sz="2499" spc="-57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Physical Records</a:t>
              </a:r>
            </a:p>
          </p:txBody>
        </p:sp>
        <p:sp>
          <p:nvSpPr>
            <p:cNvPr id="20" name="Freeform 20"/>
            <p:cNvSpPr/>
            <p:nvPr/>
          </p:nvSpPr>
          <p:spPr>
            <a:xfrm>
              <a:off x="822848" y="787698"/>
              <a:ext cx="1699264" cy="2205645"/>
            </a:xfrm>
            <a:custGeom>
              <a:avLst/>
              <a:gdLst/>
              <a:ahLst/>
              <a:cxnLst/>
              <a:rect l="l" t="t" r="r" b="b"/>
              <a:pathLst>
                <a:path w="1699264" h="2205645">
                  <a:moveTo>
                    <a:pt x="0" y="0"/>
                  </a:moveTo>
                  <a:lnTo>
                    <a:pt x="1699264" y="0"/>
                  </a:lnTo>
                  <a:lnTo>
                    <a:pt x="1699264" y="2205644"/>
                  </a:lnTo>
                  <a:lnTo>
                    <a:pt x="0" y="22056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1262173" y="3509655"/>
              <a:ext cx="1853441" cy="5185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199"/>
                </a:lnSpc>
              </a:pPr>
              <a:r>
                <a:rPr lang="en-US" sz="2499" spc="-57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AI Ready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5960568" y="563653"/>
              <a:ext cx="2040443" cy="5185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99"/>
                </a:lnSpc>
              </a:pPr>
              <a:endParaRPr/>
            </a:p>
          </p:txBody>
        </p:sp>
      </p:grpSp>
      <p:sp>
        <p:nvSpPr>
          <p:cNvPr id="23" name="AutoShape 23"/>
          <p:cNvSpPr/>
          <p:nvPr/>
        </p:nvSpPr>
        <p:spPr>
          <a:xfrm>
            <a:off x="10199721" y="8258200"/>
            <a:ext cx="5020228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24"/>
          <p:cNvSpPr/>
          <p:nvPr/>
        </p:nvSpPr>
        <p:spPr>
          <a:xfrm>
            <a:off x="16112117" y="3617295"/>
            <a:ext cx="1465279" cy="1555798"/>
          </a:xfrm>
          <a:custGeom>
            <a:avLst/>
            <a:gdLst/>
            <a:ahLst/>
            <a:cxnLst/>
            <a:rect l="l" t="t" r="r" b="b"/>
            <a:pathLst>
              <a:path w="1465279" h="1555798">
                <a:moveTo>
                  <a:pt x="0" y="0"/>
                </a:moveTo>
                <a:lnTo>
                  <a:pt x="1465279" y="0"/>
                </a:lnTo>
                <a:lnTo>
                  <a:pt x="1465279" y="1555798"/>
                </a:lnTo>
                <a:lnTo>
                  <a:pt x="0" y="155579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25" name="Group 25"/>
          <p:cNvGrpSpPr/>
          <p:nvPr/>
        </p:nvGrpSpPr>
        <p:grpSpPr>
          <a:xfrm>
            <a:off x="16707948" y="4408500"/>
            <a:ext cx="864086" cy="864086"/>
            <a:chOff x="0" y="0"/>
            <a:chExt cx="227578" cy="227578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27578" cy="227578"/>
            </a:xfrm>
            <a:custGeom>
              <a:avLst/>
              <a:gdLst/>
              <a:ahLst/>
              <a:cxnLst/>
              <a:rect l="l" t="t" r="r" b="b"/>
              <a:pathLst>
                <a:path w="227578" h="227578">
                  <a:moveTo>
                    <a:pt x="0" y="0"/>
                  </a:moveTo>
                  <a:lnTo>
                    <a:pt x="227578" y="0"/>
                  </a:lnTo>
                  <a:lnTo>
                    <a:pt x="227578" y="227578"/>
                  </a:lnTo>
                  <a:lnTo>
                    <a:pt x="0" y="22757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227578" cy="2656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8" name="Freeform 28"/>
          <p:cNvSpPr/>
          <p:nvPr/>
        </p:nvSpPr>
        <p:spPr>
          <a:xfrm>
            <a:off x="16842860" y="4538438"/>
            <a:ext cx="594261" cy="933839"/>
          </a:xfrm>
          <a:custGeom>
            <a:avLst/>
            <a:gdLst/>
            <a:ahLst/>
            <a:cxnLst/>
            <a:rect l="l" t="t" r="r" b="b"/>
            <a:pathLst>
              <a:path w="594261" h="933839">
                <a:moveTo>
                  <a:pt x="0" y="0"/>
                </a:moveTo>
                <a:lnTo>
                  <a:pt x="594261" y="0"/>
                </a:lnTo>
                <a:lnTo>
                  <a:pt x="594261" y="933839"/>
                </a:lnTo>
                <a:lnTo>
                  <a:pt x="0" y="93383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9" name="Freeform 29"/>
          <p:cNvSpPr/>
          <p:nvPr/>
        </p:nvSpPr>
        <p:spPr>
          <a:xfrm>
            <a:off x="16106755" y="7461251"/>
            <a:ext cx="1465279" cy="1555798"/>
          </a:xfrm>
          <a:custGeom>
            <a:avLst/>
            <a:gdLst/>
            <a:ahLst/>
            <a:cxnLst/>
            <a:rect l="l" t="t" r="r" b="b"/>
            <a:pathLst>
              <a:path w="1465279" h="1555798">
                <a:moveTo>
                  <a:pt x="0" y="0"/>
                </a:moveTo>
                <a:lnTo>
                  <a:pt x="1465278" y="0"/>
                </a:lnTo>
                <a:lnTo>
                  <a:pt x="1465278" y="1555798"/>
                </a:lnTo>
                <a:lnTo>
                  <a:pt x="0" y="155579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0" name="Group 30"/>
          <p:cNvGrpSpPr/>
          <p:nvPr/>
        </p:nvGrpSpPr>
        <p:grpSpPr>
          <a:xfrm>
            <a:off x="1028700" y="3276056"/>
            <a:ext cx="5750117" cy="2410823"/>
            <a:chOff x="0" y="0"/>
            <a:chExt cx="1514434" cy="634949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514434" cy="634949"/>
            </a:xfrm>
            <a:custGeom>
              <a:avLst/>
              <a:gdLst/>
              <a:ahLst/>
              <a:cxnLst/>
              <a:rect l="l" t="t" r="r" b="b"/>
              <a:pathLst>
                <a:path w="1514434" h="634949">
                  <a:moveTo>
                    <a:pt x="37699" y="0"/>
                  </a:moveTo>
                  <a:lnTo>
                    <a:pt x="1476735" y="0"/>
                  </a:lnTo>
                  <a:cubicBezTo>
                    <a:pt x="1497556" y="0"/>
                    <a:pt x="1514434" y="16878"/>
                    <a:pt x="1514434" y="37699"/>
                  </a:cubicBezTo>
                  <a:lnTo>
                    <a:pt x="1514434" y="597250"/>
                  </a:lnTo>
                  <a:cubicBezTo>
                    <a:pt x="1514434" y="607249"/>
                    <a:pt x="1510462" y="616837"/>
                    <a:pt x="1503392" y="623907"/>
                  </a:cubicBezTo>
                  <a:cubicBezTo>
                    <a:pt x="1496323" y="630977"/>
                    <a:pt x="1486734" y="634949"/>
                    <a:pt x="1476735" y="634949"/>
                  </a:cubicBezTo>
                  <a:lnTo>
                    <a:pt x="37699" y="634949"/>
                  </a:lnTo>
                  <a:cubicBezTo>
                    <a:pt x="16878" y="634949"/>
                    <a:pt x="0" y="618071"/>
                    <a:pt x="0" y="597250"/>
                  </a:cubicBezTo>
                  <a:lnTo>
                    <a:pt x="0" y="37699"/>
                  </a:lnTo>
                  <a:cubicBezTo>
                    <a:pt x="0" y="27701"/>
                    <a:pt x="3972" y="18112"/>
                    <a:pt x="11042" y="11042"/>
                  </a:cubicBezTo>
                  <a:cubicBezTo>
                    <a:pt x="18112" y="3972"/>
                    <a:pt x="27701" y="0"/>
                    <a:pt x="3769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C4A5B">
                    <a:alpha val="30000"/>
                  </a:srgbClr>
                </a:gs>
                <a:gs pos="100000">
                  <a:srgbClr val="48B4F9">
                    <a:alpha val="3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9050"/>
              <a:ext cx="1514434" cy="6158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028700" y="7090889"/>
            <a:ext cx="5750117" cy="2410823"/>
            <a:chOff x="0" y="0"/>
            <a:chExt cx="1514434" cy="634949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1514434" cy="634949"/>
            </a:xfrm>
            <a:custGeom>
              <a:avLst/>
              <a:gdLst/>
              <a:ahLst/>
              <a:cxnLst/>
              <a:rect l="l" t="t" r="r" b="b"/>
              <a:pathLst>
                <a:path w="1514434" h="634949">
                  <a:moveTo>
                    <a:pt x="37699" y="0"/>
                  </a:moveTo>
                  <a:lnTo>
                    <a:pt x="1476735" y="0"/>
                  </a:lnTo>
                  <a:cubicBezTo>
                    <a:pt x="1497556" y="0"/>
                    <a:pt x="1514434" y="16878"/>
                    <a:pt x="1514434" y="37699"/>
                  </a:cubicBezTo>
                  <a:lnTo>
                    <a:pt x="1514434" y="597250"/>
                  </a:lnTo>
                  <a:cubicBezTo>
                    <a:pt x="1514434" y="607249"/>
                    <a:pt x="1510462" y="616837"/>
                    <a:pt x="1503392" y="623907"/>
                  </a:cubicBezTo>
                  <a:cubicBezTo>
                    <a:pt x="1496323" y="630977"/>
                    <a:pt x="1486734" y="634949"/>
                    <a:pt x="1476735" y="634949"/>
                  </a:cubicBezTo>
                  <a:lnTo>
                    <a:pt x="37699" y="634949"/>
                  </a:lnTo>
                  <a:cubicBezTo>
                    <a:pt x="16878" y="634949"/>
                    <a:pt x="0" y="618071"/>
                    <a:pt x="0" y="597250"/>
                  </a:cubicBezTo>
                  <a:lnTo>
                    <a:pt x="0" y="37699"/>
                  </a:lnTo>
                  <a:cubicBezTo>
                    <a:pt x="0" y="27701"/>
                    <a:pt x="3972" y="18112"/>
                    <a:pt x="11042" y="11042"/>
                  </a:cubicBezTo>
                  <a:cubicBezTo>
                    <a:pt x="18112" y="3972"/>
                    <a:pt x="27701" y="0"/>
                    <a:pt x="3769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C4A5B">
                    <a:alpha val="30000"/>
                  </a:srgbClr>
                </a:gs>
                <a:gs pos="100000">
                  <a:srgbClr val="48B4F9">
                    <a:alpha val="30000"/>
                  </a:srgbClr>
                </a:gs>
              </a:gsLst>
              <a:lin ang="2700000"/>
            </a:gradFill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19050"/>
              <a:ext cx="1514434" cy="61589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sp>
        <p:nvSpPr>
          <p:cNvPr id="36" name="TextBox 36"/>
          <p:cNvSpPr txBox="1"/>
          <p:nvPr/>
        </p:nvSpPr>
        <p:spPr>
          <a:xfrm>
            <a:off x="1207821" y="3638602"/>
            <a:ext cx="3190295" cy="4711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</a:pPr>
            <a:r>
              <a:rPr lang="en-US" sz="3500" b="1" spc="-14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The Old Way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207821" y="7453435"/>
            <a:ext cx="3190295" cy="4711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</a:pPr>
            <a:r>
              <a:rPr lang="en-US" sz="3500" b="1" spc="-147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The New Way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198296" y="4216655"/>
            <a:ext cx="5580521" cy="1114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9"/>
              </a:lnSpc>
            </a:pPr>
            <a:r>
              <a:rPr lang="en-US" sz="2499" spc="-10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Digitizing records is not the same as creating intelligence. Its slow, disruptive, and locks you into rigid processes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198296" y="8031489"/>
            <a:ext cx="5098090" cy="1114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9"/>
              </a:lnSpc>
            </a:pPr>
            <a:r>
              <a:rPr lang="en-US" sz="2499" spc="-104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Modern AI adapts to your reality - Paper or Digital - to deliver insights in days!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241469">
            <a:off x="-3036428" y="7730452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5" y="0"/>
                </a:lnTo>
                <a:lnTo>
                  <a:pt x="27838335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489189" y="1116226"/>
            <a:ext cx="12815939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The Litewave Vision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489189" y="3387674"/>
            <a:ext cx="15309623" cy="1385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35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“To power the future of regulated industries with AI that sees, understands, and protects—delivered anywhere, with seamless adoption”</a:t>
            </a:r>
          </a:p>
          <a:p>
            <a:pPr algn="ctr">
              <a:lnSpc>
                <a:spcPts val="3640"/>
              </a:lnSpc>
            </a:pPr>
            <a:endParaRPr lang="en-US" sz="35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489189" y="6582435"/>
            <a:ext cx="3790763" cy="582419"/>
            <a:chOff x="0" y="0"/>
            <a:chExt cx="1115119" cy="17132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15119" cy="171329"/>
            </a:xfrm>
            <a:custGeom>
              <a:avLst/>
              <a:gdLst/>
              <a:ahLst/>
              <a:cxnLst/>
              <a:rect l="l" t="t" r="r" b="b"/>
              <a:pathLst>
                <a:path w="1115119" h="171329">
                  <a:moveTo>
                    <a:pt x="57185" y="0"/>
                  </a:moveTo>
                  <a:lnTo>
                    <a:pt x="1057935" y="0"/>
                  </a:lnTo>
                  <a:cubicBezTo>
                    <a:pt x="1089517" y="0"/>
                    <a:pt x="1115119" y="25602"/>
                    <a:pt x="1115119" y="57185"/>
                  </a:cubicBezTo>
                  <a:lnTo>
                    <a:pt x="1115119" y="114144"/>
                  </a:lnTo>
                  <a:cubicBezTo>
                    <a:pt x="1115119" y="129310"/>
                    <a:pt x="1109095" y="143856"/>
                    <a:pt x="1098370" y="154580"/>
                  </a:cubicBezTo>
                  <a:cubicBezTo>
                    <a:pt x="1087646" y="165304"/>
                    <a:pt x="1073101" y="171329"/>
                    <a:pt x="1057935" y="171329"/>
                  </a:cubicBezTo>
                  <a:lnTo>
                    <a:pt x="57185" y="171329"/>
                  </a:lnTo>
                  <a:cubicBezTo>
                    <a:pt x="25602" y="171329"/>
                    <a:pt x="0" y="145726"/>
                    <a:pt x="0" y="114144"/>
                  </a:cubicBezTo>
                  <a:lnTo>
                    <a:pt x="0" y="57185"/>
                  </a:lnTo>
                  <a:cubicBezTo>
                    <a:pt x="0" y="25602"/>
                    <a:pt x="25602" y="0"/>
                    <a:pt x="57185" y="0"/>
                  </a:cubicBezTo>
                  <a:close/>
                </a:path>
              </a:pathLst>
            </a:custGeom>
            <a:solidFill>
              <a:srgbClr val="000000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19050"/>
              <a:ext cx="1115119" cy="152279"/>
            </a:xfrm>
            <a:prstGeom prst="rect">
              <a:avLst/>
            </a:prstGeom>
          </p:spPr>
          <p:txBody>
            <a:bodyPr lIns="45482" tIns="45482" rIns="45482" bIns="45482" rtlCol="0" anchor="ctr"/>
            <a:lstStyle/>
            <a:p>
              <a:pPr algn="ctr">
                <a:lnSpc>
                  <a:spcPts val="1387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-228320">
            <a:off x="-2516625" y="7781705"/>
            <a:ext cx="27838335" cy="14253975"/>
          </a:xfrm>
          <a:custGeom>
            <a:avLst/>
            <a:gdLst/>
            <a:ahLst/>
            <a:cxnLst/>
            <a:rect l="l" t="t" r="r" b="b"/>
            <a:pathLst>
              <a:path w="27838335" h="14253975">
                <a:moveTo>
                  <a:pt x="0" y="0"/>
                </a:moveTo>
                <a:lnTo>
                  <a:pt x="27838336" y="0"/>
                </a:lnTo>
                <a:lnTo>
                  <a:pt x="27838336" y="14253975"/>
                </a:lnTo>
                <a:lnTo>
                  <a:pt x="0" y="1425397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29346" y="5446420"/>
            <a:ext cx="3658237" cy="2210816"/>
            <a:chOff x="0" y="0"/>
            <a:chExt cx="4877649" cy="2947755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4877649" cy="2947755"/>
              <a:chOff x="0" y="0"/>
              <a:chExt cx="963486" cy="582273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963486" cy="582273"/>
              </a:xfrm>
              <a:custGeom>
                <a:avLst/>
                <a:gdLst/>
                <a:ahLst/>
                <a:cxnLst/>
                <a:rect l="l" t="t" r="r" b="b"/>
                <a:pathLst>
                  <a:path w="963486" h="582273">
                    <a:moveTo>
                      <a:pt x="59256" y="0"/>
                    </a:moveTo>
                    <a:lnTo>
                      <a:pt x="904230" y="0"/>
                    </a:lnTo>
                    <a:cubicBezTo>
                      <a:pt x="936956" y="0"/>
                      <a:pt x="963486" y="26530"/>
                      <a:pt x="963486" y="59256"/>
                    </a:cubicBezTo>
                    <a:lnTo>
                      <a:pt x="963486" y="523016"/>
                    </a:lnTo>
                    <a:cubicBezTo>
                      <a:pt x="963486" y="555743"/>
                      <a:pt x="936956" y="582273"/>
                      <a:pt x="904230" y="582273"/>
                    </a:cubicBezTo>
                    <a:lnTo>
                      <a:pt x="59256" y="582273"/>
                    </a:lnTo>
                    <a:cubicBezTo>
                      <a:pt x="26530" y="582273"/>
                      <a:pt x="0" y="555743"/>
                      <a:pt x="0" y="523016"/>
                    </a:cubicBezTo>
                    <a:lnTo>
                      <a:pt x="0" y="59256"/>
                    </a:lnTo>
                    <a:cubicBezTo>
                      <a:pt x="0" y="26530"/>
                      <a:pt x="26530" y="0"/>
                      <a:pt x="59256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TextBox 14"/>
              <p:cNvSpPr txBox="1"/>
              <p:nvPr/>
            </p:nvSpPr>
            <p:spPr>
              <a:xfrm>
                <a:off x="0" y="19050"/>
                <a:ext cx="963486" cy="5632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425296" y="1101175"/>
              <a:ext cx="4027058" cy="7835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87"/>
                </a:lnSpc>
              </a:pPr>
              <a:r>
                <a:rPr lang="en-US" sz="2199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Not another MES or eBPR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5554307" y="5446420"/>
            <a:ext cx="3658237" cy="2210816"/>
            <a:chOff x="0" y="0"/>
            <a:chExt cx="4877649" cy="2947755"/>
          </a:xfrm>
        </p:grpSpPr>
        <p:grpSp>
          <p:nvGrpSpPr>
            <p:cNvPr id="17" name="Group 17"/>
            <p:cNvGrpSpPr/>
            <p:nvPr/>
          </p:nvGrpSpPr>
          <p:grpSpPr>
            <a:xfrm>
              <a:off x="0" y="0"/>
              <a:ext cx="4877649" cy="2947755"/>
              <a:chOff x="0" y="0"/>
              <a:chExt cx="963486" cy="582273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963486" cy="582273"/>
              </a:xfrm>
              <a:custGeom>
                <a:avLst/>
                <a:gdLst/>
                <a:ahLst/>
                <a:cxnLst/>
                <a:rect l="l" t="t" r="r" b="b"/>
                <a:pathLst>
                  <a:path w="963486" h="582273">
                    <a:moveTo>
                      <a:pt x="59256" y="0"/>
                    </a:moveTo>
                    <a:lnTo>
                      <a:pt x="904230" y="0"/>
                    </a:lnTo>
                    <a:cubicBezTo>
                      <a:pt x="936956" y="0"/>
                      <a:pt x="963486" y="26530"/>
                      <a:pt x="963486" y="59256"/>
                    </a:cubicBezTo>
                    <a:lnTo>
                      <a:pt x="963486" y="523016"/>
                    </a:lnTo>
                    <a:cubicBezTo>
                      <a:pt x="963486" y="555743"/>
                      <a:pt x="936956" y="582273"/>
                      <a:pt x="904230" y="582273"/>
                    </a:cubicBezTo>
                    <a:lnTo>
                      <a:pt x="59256" y="582273"/>
                    </a:lnTo>
                    <a:cubicBezTo>
                      <a:pt x="26530" y="582273"/>
                      <a:pt x="0" y="555743"/>
                      <a:pt x="0" y="523016"/>
                    </a:cubicBezTo>
                    <a:lnTo>
                      <a:pt x="0" y="59256"/>
                    </a:lnTo>
                    <a:cubicBezTo>
                      <a:pt x="0" y="26530"/>
                      <a:pt x="26530" y="0"/>
                      <a:pt x="59256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TextBox 19"/>
              <p:cNvSpPr txBox="1"/>
              <p:nvPr/>
            </p:nvSpPr>
            <p:spPr>
              <a:xfrm>
                <a:off x="0" y="19050"/>
                <a:ext cx="963486" cy="5632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20" name="TextBox 20"/>
            <p:cNvSpPr txBox="1"/>
            <p:nvPr/>
          </p:nvSpPr>
          <p:spPr>
            <a:xfrm>
              <a:off x="425296" y="1101175"/>
              <a:ext cx="4027058" cy="7835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87"/>
                </a:lnSpc>
              </a:pPr>
              <a:r>
                <a:rPr lang="en-US" sz="2199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 lightweight, AI-powered platform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678335" y="5446420"/>
            <a:ext cx="3658237" cy="2284876"/>
            <a:chOff x="0" y="0"/>
            <a:chExt cx="4877649" cy="3046502"/>
          </a:xfrm>
        </p:grpSpPr>
        <p:grpSp>
          <p:nvGrpSpPr>
            <p:cNvPr id="22" name="Group 22"/>
            <p:cNvGrpSpPr/>
            <p:nvPr/>
          </p:nvGrpSpPr>
          <p:grpSpPr>
            <a:xfrm>
              <a:off x="0" y="0"/>
              <a:ext cx="4877649" cy="3046502"/>
              <a:chOff x="0" y="0"/>
              <a:chExt cx="963486" cy="601778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963486" cy="601778"/>
              </a:xfrm>
              <a:custGeom>
                <a:avLst/>
                <a:gdLst/>
                <a:ahLst/>
                <a:cxnLst/>
                <a:rect l="l" t="t" r="r" b="b"/>
                <a:pathLst>
                  <a:path w="963486" h="601778">
                    <a:moveTo>
                      <a:pt x="59256" y="0"/>
                    </a:moveTo>
                    <a:lnTo>
                      <a:pt x="904230" y="0"/>
                    </a:lnTo>
                    <a:cubicBezTo>
                      <a:pt x="936956" y="0"/>
                      <a:pt x="963486" y="26530"/>
                      <a:pt x="963486" y="59256"/>
                    </a:cubicBezTo>
                    <a:lnTo>
                      <a:pt x="963486" y="542522"/>
                    </a:lnTo>
                    <a:cubicBezTo>
                      <a:pt x="963486" y="575248"/>
                      <a:pt x="936956" y="601778"/>
                      <a:pt x="904230" y="601778"/>
                    </a:cubicBezTo>
                    <a:lnTo>
                      <a:pt x="59256" y="601778"/>
                    </a:lnTo>
                    <a:cubicBezTo>
                      <a:pt x="26530" y="601778"/>
                      <a:pt x="0" y="575248"/>
                      <a:pt x="0" y="542522"/>
                    </a:cubicBezTo>
                    <a:lnTo>
                      <a:pt x="0" y="59256"/>
                    </a:lnTo>
                    <a:cubicBezTo>
                      <a:pt x="0" y="26530"/>
                      <a:pt x="26530" y="0"/>
                      <a:pt x="59256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TextBox 24"/>
              <p:cNvSpPr txBox="1"/>
              <p:nvPr/>
            </p:nvSpPr>
            <p:spPr>
              <a:xfrm>
                <a:off x="0" y="19050"/>
                <a:ext cx="963486" cy="58272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25" name="TextBox 25"/>
            <p:cNvSpPr txBox="1"/>
            <p:nvPr/>
          </p:nvSpPr>
          <p:spPr>
            <a:xfrm>
              <a:off x="425296" y="682075"/>
              <a:ext cx="4027058" cy="15455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87"/>
                </a:lnSpc>
              </a:pPr>
              <a:r>
                <a:rPr lang="en-US" sz="2199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Works with your existing paper documents and (siloed) systems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13803296" y="5372360"/>
            <a:ext cx="3658237" cy="2284876"/>
            <a:chOff x="0" y="0"/>
            <a:chExt cx="4877649" cy="3046502"/>
          </a:xfrm>
        </p:grpSpPr>
        <p:grpSp>
          <p:nvGrpSpPr>
            <p:cNvPr id="27" name="Group 27"/>
            <p:cNvGrpSpPr/>
            <p:nvPr/>
          </p:nvGrpSpPr>
          <p:grpSpPr>
            <a:xfrm>
              <a:off x="0" y="0"/>
              <a:ext cx="4877649" cy="3046502"/>
              <a:chOff x="0" y="0"/>
              <a:chExt cx="963486" cy="601778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963486" cy="601778"/>
              </a:xfrm>
              <a:custGeom>
                <a:avLst/>
                <a:gdLst/>
                <a:ahLst/>
                <a:cxnLst/>
                <a:rect l="l" t="t" r="r" b="b"/>
                <a:pathLst>
                  <a:path w="963486" h="601778">
                    <a:moveTo>
                      <a:pt x="59256" y="0"/>
                    </a:moveTo>
                    <a:lnTo>
                      <a:pt x="904230" y="0"/>
                    </a:lnTo>
                    <a:cubicBezTo>
                      <a:pt x="936956" y="0"/>
                      <a:pt x="963486" y="26530"/>
                      <a:pt x="963486" y="59256"/>
                    </a:cubicBezTo>
                    <a:lnTo>
                      <a:pt x="963486" y="542522"/>
                    </a:lnTo>
                    <a:cubicBezTo>
                      <a:pt x="963486" y="575248"/>
                      <a:pt x="936956" y="601778"/>
                      <a:pt x="904230" y="601778"/>
                    </a:cubicBezTo>
                    <a:lnTo>
                      <a:pt x="59256" y="601778"/>
                    </a:lnTo>
                    <a:cubicBezTo>
                      <a:pt x="26530" y="601778"/>
                      <a:pt x="0" y="575248"/>
                      <a:pt x="0" y="542522"/>
                    </a:cubicBezTo>
                    <a:lnTo>
                      <a:pt x="0" y="59256"/>
                    </a:lnTo>
                    <a:cubicBezTo>
                      <a:pt x="0" y="26530"/>
                      <a:pt x="26530" y="0"/>
                      <a:pt x="59256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C4A5B">
                      <a:alpha val="30000"/>
                    </a:srgbClr>
                  </a:gs>
                  <a:gs pos="100000">
                    <a:srgbClr val="48B4F9">
                      <a:alpha val="30000"/>
                    </a:srgbClr>
                  </a:gs>
                </a:gsLst>
                <a:lin ang="2700000"/>
              </a:gradFill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0" y="19050"/>
                <a:ext cx="963486" cy="58272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387"/>
                  </a:lnSpc>
                </a:pPr>
                <a:endParaRPr/>
              </a:p>
            </p:txBody>
          </p:sp>
        </p:grpSp>
        <p:sp>
          <p:nvSpPr>
            <p:cNvPr id="30" name="TextBox 30"/>
            <p:cNvSpPr txBox="1"/>
            <p:nvPr/>
          </p:nvSpPr>
          <p:spPr>
            <a:xfrm>
              <a:off x="425296" y="769548"/>
              <a:ext cx="4027058" cy="15455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87"/>
                </a:lnSpc>
              </a:pPr>
              <a:r>
                <a:rPr lang="en-US" sz="2199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Built to help you get compliant without disrupting your existing workflows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6132379">
            <a:off x="11001998" y="-987085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7"/>
                </a:lnTo>
                <a:lnTo>
                  <a:pt x="0" y="1266695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 rot="-4437250">
            <a:off x="9892408" y="2924822"/>
            <a:ext cx="24738852" cy="12666956"/>
          </a:xfrm>
          <a:custGeom>
            <a:avLst/>
            <a:gdLst/>
            <a:ahLst/>
            <a:cxnLst/>
            <a:rect l="l" t="t" r="r" b="b"/>
            <a:pathLst>
              <a:path w="24738852" h="12666956">
                <a:moveTo>
                  <a:pt x="0" y="0"/>
                </a:moveTo>
                <a:lnTo>
                  <a:pt x="24738852" y="0"/>
                </a:lnTo>
                <a:lnTo>
                  <a:pt x="24738852" y="12666956"/>
                </a:lnTo>
                <a:lnTo>
                  <a:pt x="0" y="126669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0000"/>
            </a:blip>
            <a:stretch>
              <a:fillRect r="-152852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849579" y="1115626"/>
            <a:ext cx="15755362" cy="1038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The Litewave GMP Intelligence Platform</a:t>
            </a:r>
          </a:p>
        </p:txBody>
      </p:sp>
      <p:sp>
        <p:nvSpPr>
          <p:cNvPr id="5" name="Freeform 5"/>
          <p:cNvSpPr/>
          <p:nvPr/>
        </p:nvSpPr>
        <p:spPr>
          <a:xfrm>
            <a:off x="16478758" y="0"/>
            <a:ext cx="1561084" cy="1521334"/>
          </a:xfrm>
          <a:custGeom>
            <a:avLst/>
            <a:gdLst/>
            <a:ahLst/>
            <a:cxnLst/>
            <a:rect l="l" t="t" r="r" b="b"/>
            <a:pathLst>
              <a:path w="1561084" h="1521334">
                <a:moveTo>
                  <a:pt x="0" y="0"/>
                </a:moveTo>
                <a:lnTo>
                  <a:pt x="1561084" y="0"/>
                </a:lnTo>
                <a:lnTo>
                  <a:pt x="1561084" y="1521334"/>
                </a:lnTo>
                <a:lnTo>
                  <a:pt x="0" y="1521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658643"/>
              </p:ext>
            </p:extLst>
          </p:nvPr>
        </p:nvGraphicFramePr>
        <p:xfrm>
          <a:off x="849579" y="2973564"/>
          <a:ext cx="15460757" cy="6748841"/>
        </p:xfrm>
        <a:graphic>
          <a:graphicData uri="http://schemas.openxmlformats.org/drawingml/2006/table">
            <a:tbl>
              <a:tblPr/>
              <a:tblGrid>
                <a:gridCol w="5121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94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4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93394">
                <a:tc>
                  <a:txBody>
                    <a:bodyPr/>
                    <a:lstStyle/>
                    <a:p>
                      <a:pPr algn="ctr">
                        <a:lnSpc>
                          <a:spcPts val="3445"/>
                        </a:lnSpc>
                        <a:defRPr/>
                      </a:pPr>
                      <a:r>
                        <a:rPr lang="en-US" sz="2460" b="1" dirty="0" err="1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Litewave</a:t>
                      </a:r>
                      <a:r>
                        <a:rPr lang="en-US" sz="2460" b="1" dirty="0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 Digitize </a:t>
                      </a:r>
                      <a:endParaRPr lang="en-US" sz="1100" dirty="0"/>
                    </a:p>
                    <a:p>
                      <a:pPr algn="ctr">
                        <a:lnSpc>
                          <a:spcPts val="3445"/>
                        </a:lnSpc>
                      </a:pPr>
                      <a:r>
                        <a:rPr lang="en-US" sz="2460" b="1" dirty="0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(The Foundation)</a:t>
                      </a:r>
                    </a:p>
                    <a:p>
                      <a:pPr algn="ctr">
                        <a:lnSpc>
                          <a:spcPts val="3153"/>
                        </a:lnSpc>
                      </a:pPr>
                      <a:r>
                        <a:rPr lang="en-US" sz="2252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Turn Dark Data into an </a:t>
                      </a:r>
                    </a:p>
                    <a:p>
                      <a:pPr algn="ctr">
                        <a:lnSpc>
                          <a:spcPts val="3153"/>
                        </a:lnSpc>
                      </a:pPr>
                      <a:r>
                        <a:rPr lang="en-US" sz="2252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AI-Ready Fabric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rotWithShape="1">
                      <a:gsLst>
                        <a:gs pos="0">
                          <a:srgbClr val="21506E">
                            <a:alpha val="100000"/>
                          </a:srgbClr>
                        </a:gs>
                        <a:gs pos="100000">
                          <a:srgbClr val="000000">
                            <a:alpha val="100000"/>
                          </a:srgbClr>
                        </a:gs>
                      </a:gsLst>
                      <a:lin ang="27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45"/>
                        </a:lnSpc>
                        <a:defRPr/>
                      </a:pPr>
                      <a:r>
                        <a:rPr lang="en-US" sz="2460" b="1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Litewave Comply </a:t>
                      </a:r>
                      <a:endParaRPr lang="en-US" sz="1100"/>
                    </a:p>
                    <a:p>
                      <a:pPr algn="ctr">
                        <a:lnSpc>
                          <a:spcPts val="3445"/>
                        </a:lnSpc>
                      </a:pPr>
                      <a:r>
                        <a:rPr lang="en-US" sz="2460" b="1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(The Shield)</a:t>
                      </a:r>
                    </a:p>
                    <a:p>
                      <a:pPr algn="ctr">
                        <a:lnSpc>
                          <a:spcPts val="3153"/>
                        </a:lnSpc>
                      </a:pPr>
                      <a:r>
                        <a:rPr lang="en-US" sz="2252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Your AI Co-Pilot for QA &amp; Audit Readiness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rotWithShape="1">
                      <a:gsLst>
                        <a:gs pos="0">
                          <a:srgbClr val="21506E">
                            <a:alpha val="100000"/>
                          </a:srgbClr>
                        </a:gs>
                        <a:gs pos="100000">
                          <a:srgbClr val="000000">
                            <a:alpha val="100000"/>
                          </a:srgbClr>
                        </a:gs>
                      </a:gsLst>
                      <a:lin ang="27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45"/>
                        </a:lnSpc>
                        <a:defRPr/>
                      </a:pPr>
                      <a:r>
                        <a:rPr lang="en-US" sz="2460" b="1" dirty="0" err="1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Litewave</a:t>
                      </a:r>
                      <a:r>
                        <a:rPr lang="en-US" sz="2460" b="1" dirty="0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 Optimize </a:t>
                      </a:r>
                      <a:endParaRPr lang="en-US" sz="1100" dirty="0"/>
                    </a:p>
                    <a:p>
                      <a:pPr algn="ctr">
                        <a:lnSpc>
                          <a:spcPts val="3445"/>
                        </a:lnSpc>
                      </a:pPr>
                      <a:r>
                        <a:rPr lang="en-US" sz="2460" b="1" dirty="0">
                          <a:solidFill>
                            <a:srgbClr val="FFFFFF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(The Value)</a:t>
                      </a:r>
                    </a:p>
                    <a:p>
                      <a:pPr algn="ctr">
                        <a:lnSpc>
                          <a:spcPts val="3153"/>
                        </a:lnSpc>
                      </a:pPr>
                      <a:r>
                        <a:rPr lang="en-US" sz="2252" dirty="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From Compliance to Predictive Operations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rotWithShape="1">
                      <a:gsLst>
                        <a:gs pos="0">
                          <a:srgbClr val="21506E">
                            <a:alpha val="100000"/>
                          </a:srgbClr>
                        </a:gs>
                        <a:gs pos="100000">
                          <a:srgbClr val="000000">
                            <a:alpha val="100000"/>
                          </a:srgbClr>
                        </a:gs>
                      </a:gsLst>
                      <a:lin ang="27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5149"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Intelligent Ingestion: </a:t>
                      </a:r>
                      <a:endParaRPr lang="en-US" sz="1100" dirty="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Converts paper BPRs, logs, and PDFs with human-level understanding.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Real-Time Verification:</a:t>
                      </a:r>
                      <a:endParaRPr lang="en-US" sz="110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Validates data against SOPs/MBRs instantly.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Yield Intelligence:</a:t>
                      </a:r>
                      <a:endParaRPr lang="en-US" sz="1100" dirty="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Uses PCA to find “Golden Batch” parameters.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5149"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Silo Connection:</a:t>
                      </a:r>
                      <a:endParaRPr lang="en-US" sz="1100" dirty="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Links LIMS, ERP, MES and SCADA data into a single source of truth.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Chain of Custody:</a:t>
                      </a:r>
                      <a:endParaRPr lang="en-US" sz="110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Logs every AI-Human interaction for full auditability.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Predictive Quality:</a:t>
                      </a:r>
                      <a:endParaRPr lang="en-US" sz="1100" dirty="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 b="1" dirty="0">
                          <a:solidFill>
                            <a:srgbClr val="000000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Flags deviations before they happen.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85149"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Contextualization:</a:t>
                      </a:r>
                      <a:endParaRPr lang="en-US" sz="1100" dirty="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 dirty="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Automatically maps data to Batch Context (Product, Line, Shift)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Rapid Response: </a:t>
                      </a:r>
                      <a:endParaRPr lang="en-US" sz="110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Retrieves evidence for auditors in seconds.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756"/>
                        </a:lnSpc>
                        <a:defRPr/>
                      </a:pPr>
                      <a:r>
                        <a:rPr lang="en-US" sz="1968" b="1" dirty="0">
                          <a:solidFill>
                            <a:srgbClr val="000000"/>
                          </a:solidFill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Material Intelligence:</a:t>
                      </a:r>
                      <a:r>
                        <a:rPr lang="en-US" sz="1968" b="1" dirty="0">
                          <a:solidFill>
                            <a:srgbClr val="000000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 </a:t>
                      </a:r>
                      <a:endParaRPr lang="en-US" sz="1100" dirty="0"/>
                    </a:p>
                    <a:p>
                      <a:pPr algn="l">
                        <a:lnSpc>
                          <a:spcPts val="2296"/>
                        </a:lnSpc>
                      </a:pPr>
                      <a:r>
                        <a:rPr lang="en-US" sz="1640" b="1" dirty="0">
                          <a:solidFill>
                            <a:srgbClr val="000000"/>
                          </a:solidFill>
                          <a:latin typeface="Open Sans Medium"/>
                          <a:ea typeface="Open Sans Medium"/>
                          <a:cs typeface="Open Sans Medium"/>
                          <a:sym typeface="Open Sans Medium"/>
                        </a:rPr>
                        <a:t>Verifies vendor quality upstream.</a:t>
                      </a:r>
                    </a:p>
                  </a:txBody>
                  <a:tcPr marL="214524" marR="214524" marT="214524" marB="214524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Freeform 7"/>
          <p:cNvSpPr/>
          <p:nvPr/>
        </p:nvSpPr>
        <p:spPr>
          <a:xfrm>
            <a:off x="1203927" y="3230953"/>
            <a:ext cx="559882" cy="559882"/>
          </a:xfrm>
          <a:custGeom>
            <a:avLst/>
            <a:gdLst/>
            <a:ahLst/>
            <a:cxnLst/>
            <a:rect l="l" t="t" r="r" b="b"/>
            <a:pathLst>
              <a:path w="559882" h="559882">
                <a:moveTo>
                  <a:pt x="0" y="0"/>
                </a:moveTo>
                <a:lnTo>
                  <a:pt x="559882" y="0"/>
                </a:lnTo>
                <a:lnTo>
                  <a:pt x="559882" y="559881"/>
                </a:lnTo>
                <a:lnTo>
                  <a:pt x="0" y="5598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6396292" y="3239475"/>
            <a:ext cx="451112" cy="551359"/>
          </a:xfrm>
          <a:custGeom>
            <a:avLst/>
            <a:gdLst/>
            <a:ahLst/>
            <a:cxnLst/>
            <a:rect l="l" t="t" r="r" b="b"/>
            <a:pathLst>
              <a:path w="451112" h="551359">
                <a:moveTo>
                  <a:pt x="0" y="0"/>
                </a:moveTo>
                <a:lnTo>
                  <a:pt x="451112" y="0"/>
                </a:lnTo>
                <a:lnTo>
                  <a:pt x="451112" y="551359"/>
                </a:lnTo>
                <a:lnTo>
                  <a:pt x="0" y="55135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1617836" y="3230953"/>
            <a:ext cx="542106" cy="542106"/>
          </a:xfrm>
          <a:custGeom>
            <a:avLst/>
            <a:gdLst/>
            <a:ahLst/>
            <a:cxnLst/>
            <a:rect l="l" t="t" r="r" b="b"/>
            <a:pathLst>
              <a:path w="542106" h="542106">
                <a:moveTo>
                  <a:pt x="0" y="0"/>
                </a:moveTo>
                <a:lnTo>
                  <a:pt x="542106" y="0"/>
                </a:lnTo>
                <a:lnTo>
                  <a:pt x="542106" y="542106"/>
                </a:lnTo>
                <a:lnTo>
                  <a:pt x="0" y="54210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TextBox 10"/>
          <p:cNvSpPr txBox="1"/>
          <p:nvPr/>
        </p:nvSpPr>
        <p:spPr>
          <a:xfrm>
            <a:off x="12967143" y="9785788"/>
            <a:ext cx="5245100" cy="257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  <a:spcBef>
                <a:spcPct val="0"/>
              </a:spcBef>
            </a:pPr>
            <a:r>
              <a:rPr lang="en-US" sz="1500">
                <a:solidFill>
                  <a:srgbClr val="FF3131"/>
                </a:solidFill>
                <a:latin typeface="Open Sans"/>
                <a:ea typeface="Open Sans"/>
                <a:cs typeface="Open Sans"/>
                <a:sym typeface="Open Sans"/>
              </a:rPr>
              <a:t>Litewave AI Confidential - Do not distribute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49579" y="2201476"/>
            <a:ext cx="9467877" cy="403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20"/>
              </a:lnSpc>
            </a:pPr>
            <a:r>
              <a:rPr lang="en-US" sz="30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One AI Foundation. Multiple High-Value Applications.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1256</Words>
  <Application>Microsoft Macintosh PowerPoint</Application>
  <PresentationFormat>Custom</PresentationFormat>
  <Paragraphs>180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Poppins</vt:lpstr>
      <vt:lpstr>Inter</vt:lpstr>
      <vt:lpstr>Arial</vt:lpstr>
      <vt:lpstr>League Spartan</vt:lpstr>
      <vt:lpstr>Calibri</vt:lpstr>
      <vt:lpstr>Open Sans Medium</vt:lpstr>
      <vt:lpstr>Open Sans Italics</vt:lpstr>
      <vt:lpstr>Open Sans</vt:lpstr>
      <vt:lpstr>Inter Bold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BDMA Final Version</dc:title>
  <cp:lastModifiedBy>Anil Chandrupatla</cp:lastModifiedBy>
  <cp:revision>2</cp:revision>
  <dcterms:created xsi:type="dcterms:W3CDTF">2006-08-16T00:00:00Z</dcterms:created>
  <dcterms:modified xsi:type="dcterms:W3CDTF">2025-12-06T03:02:13Z</dcterms:modified>
  <dc:identifier>DAG4dXhKuk4</dc:identifier>
</cp:coreProperties>
</file>